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 id="2147483666" r:id="rId3"/>
    <p:sldMasterId id="2147483668" r:id="rId4"/>
    <p:sldMasterId id="2147483680" r:id="rId5"/>
    <p:sldMasterId id="2147483692" r:id="rId6"/>
    <p:sldMasterId id="2147483710" r:id="rId7"/>
  </p:sldMasterIdLst>
  <p:notesMasterIdLst>
    <p:notesMasterId r:id="rId27"/>
  </p:notesMasterIdLst>
  <p:sldIdLst>
    <p:sldId id="325" r:id="rId8"/>
    <p:sldId id="449" r:id="rId9"/>
    <p:sldId id="397" r:id="rId10"/>
    <p:sldId id="441" r:id="rId11"/>
    <p:sldId id="362" r:id="rId12"/>
    <p:sldId id="256" r:id="rId13"/>
    <p:sldId id="257" r:id="rId14"/>
    <p:sldId id="294" r:id="rId15"/>
    <p:sldId id="259" r:id="rId16"/>
    <p:sldId id="258" r:id="rId17"/>
    <p:sldId id="260" r:id="rId18"/>
    <p:sldId id="295" r:id="rId19"/>
    <p:sldId id="261" r:id="rId20"/>
    <p:sldId id="264" r:id="rId21"/>
    <p:sldId id="453" r:id="rId22"/>
    <p:sldId id="288" r:id="rId23"/>
    <p:sldId id="454" r:id="rId24"/>
    <p:sldId id="281" r:id="rId25"/>
    <p:sldId id="283" r:id="rId26"/>
  </p:sldIdLst>
  <p:sldSz cx="9144000" cy="6858000" type="screen4x3"/>
  <p:notesSz cx="6735763" cy="9866313"/>
  <p:embeddedFontLst>
    <p:embeddedFont>
      <p:font typeface="DengXian" panose="02010600030101010101" pitchFamily="2" charset="-122"/>
      <p:regular r:id="rId28"/>
      <p:bold r:id="rId29"/>
    </p:embeddedFont>
    <p:embeddedFont>
      <p:font typeface="돋움" panose="020B0600000101010101" pitchFamily="34" charset="-127"/>
      <p:regular r:id="rId30"/>
    </p:embeddedFont>
    <p:embeddedFont>
      <p:font typeface="Meiryo" panose="020B0604030504040204" pitchFamily="34" charset="-128"/>
      <p:regular r:id="rId31"/>
      <p:bold r:id="rId32"/>
      <p:italic r:id="rId33"/>
      <p:boldItalic r:id="rId34"/>
    </p:embeddedFont>
    <p:embeddedFont>
      <p:font typeface="MS Mincho" panose="02020609040205080304" pitchFamily="49" charset="-128"/>
      <p:regular r:id="rId35"/>
    </p:embeddedFont>
    <p:embeddedFont>
      <p:font typeface="ＭＳ Ｐゴシック" panose="020B0600070205080204" pitchFamily="34" charset="-128"/>
      <p:regular r:id="rId36"/>
    </p:embeddedFont>
    <p:embeddedFont>
      <p:font typeface="SimSun" panose="02010600030101010101" pitchFamily="2" charset="-122"/>
      <p:regular r:id="rId37"/>
    </p:embeddedFont>
    <p:embeddedFont>
      <p:font typeface="游ゴシック" panose="020B0400000000000000" pitchFamily="34" charset="-128"/>
      <p:regular r:id="rId38"/>
      <p:bold r:id="rId39"/>
    </p:embeddedFont>
    <p:embeddedFont>
      <p:font typeface="游ゴシック Light" panose="020B0300000000000000" pitchFamily="34" charset="-128"/>
      <p:regular r:id="rId40"/>
    </p:embeddedFont>
    <p:embeddedFont>
      <p:font typeface="Yu Mincho" panose="02020400000000000000" pitchFamily="18" charset="-128"/>
      <p:regular r:id="rId41"/>
    </p:embeddedFont>
    <p:embeddedFont>
      <p:font typeface="Arial Black" panose="020B0A04020102020204" pitchFamily="34" charset="0"/>
      <p:bold r:id="rId42"/>
    </p:embeddedFont>
    <p:embeddedFont>
      <p:font typeface="Arial Narrow" panose="020B0606020202030204" pitchFamily="34" charset="0"/>
      <p:regular r:id="rId43"/>
      <p:bold r:id="rId44"/>
      <p:italic r:id="rId45"/>
      <p:boldItalic r:id="rId46"/>
    </p:embeddedFont>
    <p:embeddedFont>
      <p:font typeface="Bodoni" panose="020B0604020202020204" charset="0"/>
      <p:regular r:id="rId47"/>
      <p:bold r:id="rId48"/>
      <p:italic r:id="rId49"/>
      <p:boldItalic r:id="rId50"/>
    </p:embeddedFont>
    <p:embeddedFont>
      <p:font typeface="Bodoni MT Black" panose="02070A03080606020203" pitchFamily="18" charset="0"/>
      <p:bold r:id="rId51"/>
      <p:boldItalic r:id="rId52"/>
    </p:embeddedFont>
    <p:embeddedFont>
      <p:font typeface="Calibri" panose="020F0502020204030204" pitchFamily="34" charset="0"/>
      <p:regular r:id="rId53"/>
      <p:bold r:id="rId54"/>
      <p:italic r:id="rId55"/>
      <p:boldItalic r:id="rId56"/>
    </p:embeddedFont>
    <p:embeddedFont>
      <p:font typeface="Calibri Light" panose="020F0302020204030204" pitchFamily="34" charset="0"/>
      <p:regular r:id="rId57"/>
      <p:italic r:id="rId58"/>
    </p:embeddedFont>
    <p:embeddedFont>
      <p:font typeface="Cambria Math" panose="02040503050406030204" pitchFamily="18" charset="0"/>
      <p:regular r:id="rId59"/>
    </p:embeddedFont>
    <p:embeddedFont>
      <p:font typeface="Garamond" panose="02020404030301010803" pitchFamily="18" charset="0"/>
      <p:regular r:id="rId60"/>
      <p:bold r:id="rId61"/>
      <p:italic r:id="rId62"/>
    </p:embeddedFont>
    <p:embeddedFont>
      <p:font typeface="Microsoft Sans Serif" panose="020B0604020202020204" pitchFamily="34" charset="0"/>
      <p:regular r:id="rId63"/>
    </p:embeddedFont>
    <p:embeddedFont>
      <p:font typeface="Monotype Corsiva" panose="03010101010201010101" pitchFamily="66" charset="0"/>
      <p:italic r:id="rId64"/>
    </p:embeddedFont>
    <p:embeddedFont>
      <p:font typeface="Tahoma" panose="020B0604030504040204" pitchFamily="34" charset="0"/>
      <p:regular r:id="rId65"/>
      <p:bold r:id="rId66"/>
    </p:embeddedFont>
    <p:embeddedFont>
      <p:font typeface="Verdana" panose="020B0604030504040204" pitchFamily="34" charset="0"/>
      <p:regular r:id="rId67"/>
      <p:bold r:id="rId68"/>
      <p:italic r:id="rId69"/>
      <p:boldItalic r:id="rId70"/>
    </p:embeddedFont>
    <p:embeddedFont>
      <p:font typeface="Vrinda" panose="020B0502040204020203" pitchFamily="34" charset="0"/>
      <p:regular r:id="rId71"/>
      <p:bold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492A81-A689-4F64-84F5-35F7C40A0220}">
  <a:tblStyle styleId="{98492A81-A689-4F64-84F5-35F7C40A02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00" autoAdjust="0"/>
    <p:restoredTop sz="78330" autoAdjust="0"/>
  </p:normalViewPr>
  <p:slideViewPr>
    <p:cSldViewPr snapToGrid="0">
      <p:cViewPr varScale="1">
        <p:scale>
          <a:sx n="110" d="100"/>
          <a:sy n="110" d="100"/>
        </p:scale>
        <p:origin x="906" y="114"/>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font" Target="fonts/font15.fntdata"/><Relationship Id="rId47" Type="http://schemas.openxmlformats.org/officeDocument/2006/relationships/font" Target="fonts/font20.fntdata"/><Relationship Id="rId63" Type="http://schemas.openxmlformats.org/officeDocument/2006/relationships/font" Target="fonts/font36.fntdata"/><Relationship Id="rId68" Type="http://schemas.openxmlformats.org/officeDocument/2006/relationships/font" Target="fonts/font41.fntdata"/><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font" Target="fonts/font2.fntdata"/><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font" Target="fonts/font39.fntdata"/><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font" Target="fonts/font34.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69" Type="http://schemas.openxmlformats.org/officeDocument/2006/relationships/font" Target="fonts/font42.fntdata"/><Relationship Id="rId8" Type="http://schemas.openxmlformats.org/officeDocument/2006/relationships/slide" Target="slides/slide1.xml"/><Relationship Id="rId51" Type="http://schemas.openxmlformats.org/officeDocument/2006/relationships/font" Target="fonts/font24.fntdata"/><Relationship Id="rId72" Type="http://schemas.openxmlformats.org/officeDocument/2006/relationships/font" Target="fonts/font45.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font" Target="fonts/font40.fntdata"/><Relationship Id="rId20" Type="http://schemas.openxmlformats.org/officeDocument/2006/relationships/slide" Target="slides/slide13.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 Id="rId70" Type="http://schemas.openxmlformats.org/officeDocument/2006/relationships/font" Target="fonts/font4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10" Type="http://schemas.openxmlformats.org/officeDocument/2006/relationships/slide" Target="slides/slide3.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font" Target="fonts/font38.fntdata"/><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2.fntdata"/><Relationship Id="rId34" Type="http://schemas.openxmlformats.org/officeDocument/2006/relationships/font" Target="fonts/font7.fntdata"/><Relationship Id="rId50" Type="http://schemas.openxmlformats.org/officeDocument/2006/relationships/font" Target="fonts/font23.fntdata"/><Relationship Id="rId55" Type="http://schemas.openxmlformats.org/officeDocument/2006/relationships/font" Target="fonts/font28.fntdata"/><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font" Target="fonts/font44.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46E81-FD66-47FE-9A48-E88416625BCE}" type="doc">
      <dgm:prSet loTypeId="urn:microsoft.com/office/officeart/2005/8/layout/radial5" loCatId="cycle" qsTypeId="urn:microsoft.com/office/officeart/2005/8/quickstyle/3d1" qsCatId="3D" csTypeId="urn:microsoft.com/office/officeart/2005/8/colors/accent0_3" csCatId="mainScheme" phldr="1"/>
      <dgm:spPr/>
      <dgm:t>
        <a:bodyPr/>
        <a:lstStyle/>
        <a:p>
          <a:endParaRPr kumimoji="1" lang="ja-JP" altLang="en-US"/>
        </a:p>
      </dgm:t>
    </dgm:pt>
    <dgm:pt modelId="{6C7B8E10-94CB-431F-A207-C6E09CE9663D}">
      <dgm:prSet phldrT="[テキスト]" custT="1"/>
      <dgm:spPr/>
      <dgm:t>
        <a:bodyPr/>
        <a:lstStyle/>
        <a:p>
          <a:r>
            <a:rPr kumimoji="1" lang="en-US" altLang="ja-JP" sz="1800" b="1" i="1" dirty="0">
              <a:latin typeface="Arial Narrow" pitchFamily="34" charset="0"/>
            </a:rPr>
            <a:t>Vision Computing Platform Cluster</a:t>
          </a:r>
          <a:endParaRPr lang="en-US" altLang="ja-JP" sz="1600" b="1" i="1" dirty="0">
            <a:latin typeface="Arial Narrow" pitchFamily="34" charset="0"/>
          </a:endParaRPr>
        </a:p>
      </dgm:t>
    </dgm:pt>
    <dgm:pt modelId="{B63F5CBE-2A95-4068-972F-DA1B59689FFD}" type="parTrans" cxnId="{10E75EC9-F918-48AC-A9C7-C31EBC691125}">
      <dgm:prSet/>
      <dgm:spPr/>
      <dgm:t>
        <a:bodyPr/>
        <a:lstStyle/>
        <a:p>
          <a:endParaRPr lang="ja-JP" altLang="en-US" sz="4400" b="1" i="1">
            <a:latin typeface="Arial Narrow" pitchFamily="34" charset="0"/>
          </a:endParaRPr>
        </a:p>
      </dgm:t>
    </dgm:pt>
    <dgm:pt modelId="{42B18085-E95C-43B5-BA53-4D8D97E5A1B0}" type="sibTrans" cxnId="{10E75EC9-F918-48AC-A9C7-C31EBC691125}">
      <dgm:prSet/>
      <dgm:spPr/>
      <dgm:t>
        <a:bodyPr/>
        <a:lstStyle/>
        <a:p>
          <a:endParaRPr lang="ja-JP" altLang="en-US" sz="4400" b="1" i="1">
            <a:latin typeface="Arial Narrow" pitchFamily="34" charset="0"/>
          </a:endParaRPr>
        </a:p>
      </dgm:t>
    </dgm:pt>
    <dgm:pt modelId="{CB5B2E8C-932F-4A91-8413-CE9A4CF298B8}">
      <dgm:prSet phldrT="[テキスト]" custT="1"/>
      <dgm:spPr/>
      <dgm:t>
        <a:bodyPr/>
        <a:lstStyle/>
        <a:p>
          <a:r>
            <a:rPr kumimoji="1" lang="en-US" altLang="ja-JP" sz="1600" b="1" i="1" dirty="0">
              <a:latin typeface="Arial Narrow" pitchFamily="34" charset="0"/>
            </a:rPr>
            <a:t>Non-touch Interface</a:t>
          </a:r>
          <a:endParaRPr lang="ja-JP" altLang="en-US" sz="1600" b="1" i="1" dirty="0">
            <a:latin typeface="Arial Narrow" pitchFamily="34" charset="0"/>
          </a:endParaRPr>
        </a:p>
      </dgm:t>
    </dgm:pt>
    <dgm:pt modelId="{6CDE85C5-DAD5-4F29-9A9F-2D3EB98E329C}" type="parTrans" cxnId="{CC6B94D4-0446-4AF3-9FBA-393DAD98B3F0}">
      <dgm:prSet custT="1"/>
      <dgm:spPr/>
      <dgm:t>
        <a:bodyPr/>
        <a:lstStyle/>
        <a:p>
          <a:endParaRPr lang="ja-JP" altLang="en-US" sz="4400" b="1" i="1">
            <a:latin typeface="Arial Narrow" pitchFamily="34" charset="0"/>
          </a:endParaRPr>
        </a:p>
      </dgm:t>
    </dgm:pt>
    <dgm:pt modelId="{46F94D58-C1B8-4779-91CB-E4B5BAC39714}" type="sibTrans" cxnId="{CC6B94D4-0446-4AF3-9FBA-393DAD98B3F0}">
      <dgm:prSet/>
      <dgm:spPr/>
      <dgm:t>
        <a:bodyPr/>
        <a:lstStyle/>
        <a:p>
          <a:endParaRPr lang="ja-JP" altLang="en-US" sz="4400" b="1" i="1">
            <a:latin typeface="Arial Narrow" pitchFamily="34" charset="0"/>
          </a:endParaRPr>
        </a:p>
      </dgm:t>
    </dgm:pt>
    <dgm:pt modelId="{AE780F04-5034-4451-AC96-FDF82949B4B0}">
      <dgm:prSet phldrT="[テキスト]" phldr="1"/>
      <dgm:spPr/>
      <dgm:t>
        <a:bodyPr/>
        <a:lstStyle/>
        <a:p>
          <a:endParaRPr lang="ja-JP" altLang="en-US" sz="4400" b="1" i="1" dirty="0">
            <a:latin typeface="Arial Narrow" pitchFamily="34" charset="0"/>
          </a:endParaRPr>
        </a:p>
      </dgm:t>
    </dgm:pt>
    <dgm:pt modelId="{9EA6B4AD-B0A7-4264-B163-0853C38882B2}" type="parTrans" cxnId="{F186EB8D-FDE6-4884-9233-156480CF4F81}">
      <dgm:prSet/>
      <dgm:spPr/>
      <dgm:t>
        <a:bodyPr/>
        <a:lstStyle/>
        <a:p>
          <a:endParaRPr lang="ja-JP" altLang="en-US" sz="4400" b="1" i="1">
            <a:latin typeface="Arial Narrow" pitchFamily="34" charset="0"/>
          </a:endParaRPr>
        </a:p>
      </dgm:t>
    </dgm:pt>
    <dgm:pt modelId="{9D6C8F4E-C691-42E0-8ECF-9137B83D3E14}" type="sibTrans" cxnId="{F186EB8D-FDE6-4884-9233-156480CF4F81}">
      <dgm:prSet/>
      <dgm:spPr/>
      <dgm:t>
        <a:bodyPr/>
        <a:lstStyle/>
        <a:p>
          <a:endParaRPr lang="ja-JP" altLang="en-US" sz="4400" b="1" i="1">
            <a:latin typeface="Arial Narrow" pitchFamily="34" charset="0"/>
          </a:endParaRPr>
        </a:p>
      </dgm:t>
    </dgm:pt>
    <dgm:pt modelId="{6234CDC7-B5E1-4CF8-B994-FF231A904654}">
      <dgm:prSet/>
      <dgm:spPr/>
      <dgm:t>
        <a:bodyPr/>
        <a:lstStyle/>
        <a:p>
          <a:endParaRPr kumimoji="1" lang="ja-JP" altLang="en-US" sz="4400" b="1" i="1">
            <a:latin typeface="Arial Narrow" pitchFamily="34" charset="0"/>
          </a:endParaRPr>
        </a:p>
      </dgm:t>
    </dgm:pt>
    <dgm:pt modelId="{CC66DCBA-BEAC-4018-ABF5-FA52327EFE89}" type="parTrans" cxnId="{1C925C88-BEAE-48FF-8C36-AFF166FE5C1C}">
      <dgm:prSet/>
      <dgm:spPr/>
      <dgm:t>
        <a:bodyPr/>
        <a:lstStyle/>
        <a:p>
          <a:endParaRPr kumimoji="1" lang="ja-JP" altLang="en-US" sz="4400" b="1" i="1">
            <a:latin typeface="Arial Narrow" pitchFamily="34" charset="0"/>
          </a:endParaRPr>
        </a:p>
      </dgm:t>
    </dgm:pt>
    <dgm:pt modelId="{17912E7C-972D-4E2A-809C-30D70C590E98}" type="sibTrans" cxnId="{1C925C88-BEAE-48FF-8C36-AFF166FE5C1C}">
      <dgm:prSet/>
      <dgm:spPr/>
      <dgm:t>
        <a:bodyPr/>
        <a:lstStyle/>
        <a:p>
          <a:endParaRPr kumimoji="1" lang="ja-JP" altLang="en-US" sz="4400" b="1" i="1">
            <a:latin typeface="Arial Narrow" pitchFamily="34" charset="0"/>
          </a:endParaRPr>
        </a:p>
      </dgm:t>
    </dgm:pt>
    <dgm:pt modelId="{0309BC37-87E6-4DDD-82DE-F98EFA5377FF}">
      <dgm:prSet/>
      <dgm:spPr/>
      <dgm:t>
        <a:bodyPr/>
        <a:lstStyle/>
        <a:p>
          <a:endParaRPr kumimoji="1" lang="ja-JP" altLang="en-US" sz="4400" b="1" i="1" dirty="0">
            <a:latin typeface="Arial Narrow" pitchFamily="34" charset="0"/>
          </a:endParaRPr>
        </a:p>
      </dgm:t>
    </dgm:pt>
    <dgm:pt modelId="{BC2C28BE-3348-4ACD-8924-A41A71BDA546}" type="parTrans" cxnId="{E164B18A-42B1-4AD4-96F8-9A8BEE69BF16}">
      <dgm:prSet/>
      <dgm:spPr/>
      <dgm:t>
        <a:bodyPr/>
        <a:lstStyle/>
        <a:p>
          <a:endParaRPr kumimoji="1" lang="ja-JP" altLang="en-US" sz="4400" b="1" i="1">
            <a:latin typeface="Arial Narrow" pitchFamily="34" charset="0"/>
          </a:endParaRPr>
        </a:p>
      </dgm:t>
    </dgm:pt>
    <dgm:pt modelId="{5E189DFB-9EAD-41EC-8F37-E3B911967A21}" type="sibTrans" cxnId="{E164B18A-42B1-4AD4-96F8-9A8BEE69BF16}">
      <dgm:prSet/>
      <dgm:spPr/>
      <dgm:t>
        <a:bodyPr/>
        <a:lstStyle/>
        <a:p>
          <a:endParaRPr kumimoji="1" lang="ja-JP" altLang="en-US" sz="4400" b="1" i="1">
            <a:latin typeface="Arial Narrow" pitchFamily="34" charset="0"/>
          </a:endParaRPr>
        </a:p>
      </dgm:t>
    </dgm:pt>
    <dgm:pt modelId="{B90D9AFA-A542-48D4-9D02-9677258E5248}">
      <dgm:prSet phldrT="[テキスト]" custT="1"/>
      <dgm:spPr/>
      <dgm:t>
        <a:bodyPr/>
        <a:lstStyle/>
        <a:p>
          <a:r>
            <a:rPr kumimoji="1" lang="en-US" altLang="ja-JP" sz="1400" b="1" i="1" dirty="0">
              <a:latin typeface="Arial Narrow" pitchFamily="34" charset="0"/>
            </a:rPr>
            <a:t>Parkinson’s  Disease Diagnosis</a:t>
          </a:r>
          <a:endParaRPr kumimoji="1" lang="ja-JP" altLang="ja-JP" sz="1400" b="1" i="1" dirty="0">
            <a:latin typeface="Arial Narrow" pitchFamily="34" charset="0"/>
          </a:endParaRPr>
        </a:p>
      </dgm:t>
    </dgm:pt>
    <dgm:pt modelId="{8BEC91CD-DBBB-4CAE-9A53-A149E22B569C}" type="parTrans" cxnId="{F0F689D0-1003-4E79-8D93-1B434528E320}">
      <dgm:prSet custT="1"/>
      <dgm:spPr/>
      <dgm:t>
        <a:bodyPr/>
        <a:lstStyle/>
        <a:p>
          <a:endParaRPr kumimoji="1" lang="ja-JP" altLang="en-US" sz="4400" b="1" i="1">
            <a:latin typeface="Arial Narrow" pitchFamily="34" charset="0"/>
          </a:endParaRPr>
        </a:p>
      </dgm:t>
    </dgm:pt>
    <dgm:pt modelId="{33CE9017-4B74-4AA8-98A2-BB9B2A36A335}" type="sibTrans" cxnId="{F0F689D0-1003-4E79-8D93-1B434528E320}">
      <dgm:prSet/>
      <dgm:spPr/>
      <dgm:t>
        <a:bodyPr/>
        <a:lstStyle/>
        <a:p>
          <a:endParaRPr kumimoji="1" lang="ja-JP" altLang="en-US" sz="4400" b="1" i="1">
            <a:latin typeface="Arial Narrow" pitchFamily="34" charset="0"/>
          </a:endParaRPr>
        </a:p>
      </dgm:t>
    </dgm:pt>
    <dgm:pt modelId="{70E8D9C1-9F71-467B-8460-86186D4B6C71}">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Handwriting Analysis and Recognition</a:t>
          </a:r>
          <a:endParaRPr lang="ja-JP" altLang="en-US" sz="1400" b="1" i="1" dirty="0">
            <a:latin typeface="Arial Narrow" pitchFamily="34" charset="0"/>
          </a:endParaRPr>
        </a:p>
      </dgm:t>
    </dgm:pt>
    <dgm:pt modelId="{C83FBA71-FC52-4DE4-A7C9-6DA69199576F}" type="parTrans" cxnId="{7DDE5A4E-17EB-45BC-A61C-57D113AF4CA3}">
      <dgm:prSet custT="1"/>
      <dgm:spPr/>
      <dgm:t>
        <a:bodyPr/>
        <a:lstStyle/>
        <a:p>
          <a:endParaRPr kumimoji="1" lang="ja-JP" altLang="en-US" sz="4400" b="1" i="1">
            <a:latin typeface="Arial Narrow" pitchFamily="34" charset="0"/>
          </a:endParaRPr>
        </a:p>
      </dgm:t>
    </dgm:pt>
    <dgm:pt modelId="{2CD2E02A-7E89-4137-90EA-96BF2E1C8C7C}" type="sibTrans" cxnId="{7DDE5A4E-17EB-45BC-A61C-57D113AF4CA3}">
      <dgm:prSet/>
      <dgm:spPr/>
      <dgm:t>
        <a:bodyPr/>
        <a:lstStyle/>
        <a:p>
          <a:endParaRPr kumimoji="1" lang="ja-JP" altLang="en-US" sz="4400" b="1" i="1">
            <a:latin typeface="Arial Narrow" pitchFamily="34" charset="0"/>
          </a:endParaRPr>
        </a:p>
      </dgm:t>
    </dgm:pt>
    <dgm:pt modelId="{770E2FD4-8147-4207-97A0-98BEFC7584B3}">
      <dgm:prSet phldrT="[テキスト]" custT="1"/>
      <dgm:spPr/>
      <dgm:t>
        <a:bodyPr/>
        <a:lstStyle/>
        <a:p>
          <a:r>
            <a:rPr kumimoji="1" lang="en-US" altLang="ja-JP" sz="1600" b="1" i="1" dirty="0">
              <a:latin typeface="Arial Narrow" pitchFamily="34" charset="0"/>
            </a:rPr>
            <a:t>Human Computer Interaction</a:t>
          </a:r>
          <a:endParaRPr lang="ja-JP" altLang="en-US" sz="1600" b="1" i="1" dirty="0">
            <a:latin typeface="Arial Narrow" pitchFamily="34" charset="0"/>
          </a:endParaRPr>
        </a:p>
      </dgm:t>
    </dgm:pt>
    <dgm:pt modelId="{A095B1B8-E613-472F-906C-C50CE5B7DD01}" type="sibTrans" cxnId="{20DC3580-6B67-4A37-86DF-156EC280F375}">
      <dgm:prSet/>
      <dgm:spPr/>
      <dgm:t>
        <a:bodyPr/>
        <a:lstStyle/>
        <a:p>
          <a:endParaRPr lang="ja-JP" altLang="en-US" sz="4400" b="1" i="1">
            <a:latin typeface="Arial Narrow" pitchFamily="34" charset="0"/>
          </a:endParaRPr>
        </a:p>
      </dgm:t>
    </dgm:pt>
    <dgm:pt modelId="{9AEB9921-D07E-4162-BCFF-12AE522E0930}" type="parTrans" cxnId="{20DC3580-6B67-4A37-86DF-156EC280F375}">
      <dgm:prSet custT="1"/>
      <dgm:spPr/>
      <dgm:t>
        <a:bodyPr/>
        <a:lstStyle/>
        <a:p>
          <a:endParaRPr lang="ja-JP" altLang="en-US" sz="4400" b="1" i="1">
            <a:latin typeface="Arial Narrow" pitchFamily="34" charset="0"/>
          </a:endParaRPr>
        </a:p>
      </dgm:t>
    </dgm:pt>
    <dgm:pt modelId="{8EE859C0-3DD3-495B-BDCA-A570954DDD9B}">
      <dgm:prSet phldrT="[テキスト]" custT="1"/>
      <dgm:spPr/>
      <dgm:t>
        <a:bodyPr/>
        <a:lstStyle/>
        <a:p>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User</a:t>
          </a:r>
          <a:r>
            <a:rPr kumimoji="1" 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 </a:t>
          </a: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Authentic-cation</a:t>
          </a:r>
          <a:endParaRPr kumimoji="1" lang="ja-JP" alt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endParaRPr>
        </a:p>
      </dgm:t>
    </dgm:pt>
    <dgm:pt modelId="{14CB200B-41F9-4708-A67C-73B0ED9E820D}" type="parTrans" cxnId="{E24F17AF-4B7E-4755-9CE2-5A073483D13A}">
      <dgm:prSet custT="1"/>
      <dgm:spPr/>
      <dgm:t>
        <a:bodyPr/>
        <a:lstStyle/>
        <a:p>
          <a:endParaRPr kumimoji="1" lang="ja-JP" altLang="en-US" sz="1800"/>
        </a:p>
      </dgm:t>
    </dgm:pt>
    <dgm:pt modelId="{3F6666F1-D850-4443-8D19-28B08FD7215C}" type="sibTrans" cxnId="{E24F17AF-4B7E-4755-9CE2-5A073483D13A}">
      <dgm:prSet/>
      <dgm:spPr/>
      <dgm:t>
        <a:bodyPr/>
        <a:lstStyle/>
        <a:p>
          <a:endParaRPr kumimoji="1" lang="ja-JP" altLang="en-US" sz="1800"/>
        </a:p>
      </dgm:t>
    </dgm:pt>
    <dgm:pt modelId="{4273B6DE-95B6-42D5-8E4A-6690C1E9967B}">
      <dgm:prSet custT="1"/>
      <dgm:spPr/>
      <dgm:t>
        <a:bodyPr/>
        <a:lstStyle/>
        <a:p>
          <a:endParaRPr kumimoji="1" lang="ja-JP" altLang="en-US" sz="1600" b="1" i="1" dirty="0">
            <a:latin typeface="Arial Narrow" pitchFamily="34" charset="0"/>
          </a:endParaRPr>
        </a:p>
      </dgm:t>
    </dgm:pt>
    <dgm:pt modelId="{661C3507-C508-42B8-B8E9-3F4A1563B8AA}" type="parTrans" cxnId="{285F5214-4835-4718-97D5-C19C32244C88}">
      <dgm:prSet/>
      <dgm:spPr/>
      <dgm:t>
        <a:bodyPr/>
        <a:lstStyle/>
        <a:p>
          <a:endParaRPr kumimoji="1" lang="ja-JP" altLang="en-US" sz="1800"/>
        </a:p>
      </dgm:t>
    </dgm:pt>
    <dgm:pt modelId="{42ACDBB8-C919-4CC8-8407-92C8E1312538}" type="sibTrans" cxnId="{285F5214-4835-4718-97D5-C19C32244C88}">
      <dgm:prSet/>
      <dgm:spPr/>
      <dgm:t>
        <a:bodyPr/>
        <a:lstStyle/>
        <a:p>
          <a:endParaRPr kumimoji="1" lang="ja-JP" altLang="en-US" sz="1800"/>
        </a:p>
      </dgm:t>
    </dgm:pt>
    <dgm:pt modelId="{2C965608-A46D-4206-B225-FC546EDD8326}">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Handwriting</a:t>
          </a:r>
          <a:r>
            <a:rPr kumimoji="1" lang="en-US" altLang="ja-JP" sz="1600" b="1" i="1" baseline="0" dirty="0">
              <a:effectLst>
                <a:outerShdw blurRad="38100" dist="38100" dir="2700000" algn="tl">
                  <a:srgbClr val="000000">
                    <a:alpha val="43137"/>
                  </a:srgbClr>
                </a:outerShdw>
              </a:effectLst>
              <a:latin typeface="Arial Narrow" pitchFamily="34" charset="0"/>
              <a:ea typeface="돋움" pitchFamily="50" charset="-127"/>
            </a:rPr>
            <a:t> Synthesis</a:t>
          </a:r>
          <a:endParaRPr lang="ja-JP" altLang="en-US" sz="1600" b="1" i="1" dirty="0">
            <a:latin typeface="Arial Narrow" pitchFamily="34" charset="0"/>
          </a:endParaRPr>
        </a:p>
      </dgm:t>
    </dgm:pt>
    <dgm:pt modelId="{B68D31D5-0B44-4F3E-BCA4-CF91C7A414CD}" type="parTrans" cxnId="{98BCF9C8-FFF4-4CD6-81B8-C3C059ABD56B}">
      <dgm:prSet custT="1"/>
      <dgm:spPr/>
      <dgm:t>
        <a:bodyPr/>
        <a:lstStyle/>
        <a:p>
          <a:endParaRPr kumimoji="1" lang="ja-JP" altLang="en-US" sz="1800"/>
        </a:p>
      </dgm:t>
    </dgm:pt>
    <dgm:pt modelId="{0B1055EA-7316-445D-BBCD-ABFC09A9D899}" type="sibTrans" cxnId="{98BCF9C8-FFF4-4CD6-81B8-C3C059ABD56B}">
      <dgm:prSet/>
      <dgm:spPr/>
      <dgm:t>
        <a:bodyPr/>
        <a:lstStyle/>
        <a:p>
          <a:endParaRPr kumimoji="1" lang="ja-JP" altLang="en-US" sz="1800"/>
        </a:p>
      </dgm:t>
    </dgm:pt>
    <dgm:pt modelId="{DAA9331D-2507-4CCA-ACDD-AE0166201854}">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Human Gesture Recognition</a:t>
          </a:r>
          <a:endParaRPr lang="ja-JP" altLang="en-US" sz="1400" b="1" i="1" dirty="0">
            <a:latin typeface="Arial Narrow" pitchFamily="34" charset="0"/>
          </a:endParaRPr>
        </a:p>
      </dgm:t>
    </dgm:pt>
    <dgm:pt modelId="{84095931-04B5-439F-82CB-8FA180D8F573}" type="parTrans" cxnId="{DCFD67B2-31F3-413E-B50D-FD55311BB423}">
      <dgm:prSet custT="1"/>
      <dgm:spPr/>
      <dgm:t>
        <a:bodyPr/>
        <a:lstStyle/>
        <a:p>
          <a:endParaRPr kumimoji="1" lang="ja-JP" altLang="en-US" sz="1800"/>
        </a:p>
      </dgm:t>
    </dgm:pt>
    <dgm:pt modelId="{BD0B0C49-5C87-4B4E-BEA2-1F426A8F650A}" type="sibTrans" cxnId="{DCFD67B2-31F3-413E-B50D-FD55311BB423}">
      <dgm:prSet/>
      <dgm:spPr/>
      <dgm:t>
        <a:bodyPr/>
        <a:lstStyle/>
        <a:p>
          <a:endParaRPr kumimoji="1" lang="ja-JP" altLang="en-US" sz="1800"/>
        </a:p>
      </dgm:t>
    </dgm:pt>
    <dgm:pt modelId="{D6D2E651-4DA6-43BE-8E79-BA8994EE0751}">
      <dgm:prSet phldrT="[テキスト]" custT="1"/>
      <dgm:spPr/>
      <dgm:t>
        <a:bodyPr/>
        <a:lstStyle/>
        <a:p>
          <a:r>
            <a:rPr lang="en-US" altLang="ja-JP" sz="1600" b="1" i="1" dirty="0">
              <a:latin typeface="Arial Narrow" pitchFamily="34" charset="0"/>
            </a:rPr>
            <a:t>Automatic Control</a:t>
          </a:r>
          <a:endParaRPr lang="ja-JP" altLang="en-US" sz="1600" b="1" i="1" dirty="0">
            <a:latin typeface="Arial Narrow" pitchFamily="34" charset="0"/>
          </a:endParaRPr>
        </a:p>
      </dgm:t>
    </dgm:pt>
    <dgm:pt modelId="{E8C42EBA-438B-4579-B207-0B84CBF9AFC2}" type="parTrans" cxnId="{31270956-F486-4570-A58F-231FAF982CE2}">
      <dgm:prSet custT="1"/>
      <dgm:spPr/>
      <dgm:t>
        <a:bodyPr/>
        <a:lstStyle/>
        <a:p>
          <a:endParaRPr kumimoji="1" lang="ja-JP" altLang="en-US" sz="1800"/>
        </a:p>
      </dgm:t>
    </dgm:pt>
    <dgm:pt modelId="{0CA19F1A-A203-4ED6-8E73-612053B1FAAF}" type="sibTrans" cxnId="{31270956-F486-4570-A58F-231FAF982CE2}">
      <dgm:prSet/>
      <dgm:spPr/>
      <dgm:t>
        <a:bodyPr/>
        <a:lstStyle/>
        <a:p>
          <a:endParaRPr kumimoji="1" lang="ja-JP" altLang="en-US" sz="1800"/>
        </a:p>
      </dgm:t>
    </dgm:pt>
    <dgm:pt modelId="{67345A4D-201E-4A9E-8C52-4AAE4C5DDA77}">
      <dgm:prSet phldrT="[テキスト]" custT="1"/>
      <dgm:spPr/>
      <dgm:t>
        <a:bodyPr/>
        <a:lstStyle/>
        <a:p>
          <a:r>
            <a:rPr kumimoji="1" lang="en-US" altLang="ja-JP" sz="1600" b="1" i="1" dirty="0">
              <a:latin typeface="Arial Narrow" pitchFamily="34" charset="0"/>
            </a:rPr>
            <a:t>ADHD</a:t>
          </a:r>
          <a:r>
            <a:rPr kumimoji="1" lang="ja-JP" altLang="en-US" sz="1600" b="1" i="1" dirty="0">
              <a:latin typeface="Arial Narrow" pitchFamily="34" charset="0"/>
            </a:rPr>
            <a:t>　</a:t>
          </a:r>
          <a:r>
            <a:rPr kumimoji="1" lang="en-US" altLang="ja-JP" sz="1600" b="1" i="1" dirty="0">
              <a:latin typeface="Arial Narrow" pitchFamily="34" charset="0"/>
            </a:rPr>
            <a:t>Diagnosis</a:t>
          </a:r>
          <a:endParaRPr lang="ja-JP" altLang="en-US" sz="1600" b="1" i="1" dirty="0">
            <a:latin typeface="Arial Narrow" pitchFamily="34" charset="0"/>
          </a:endParaRPr>
        </a:p>
      </dgm:t>
    </dgm:pt>
    <dgm:pt modelId="{9BC50A59-4902-410A-B278-E88A330C9988}" type="sibTrans" cxnId="{BDB2F5FA-E769-41A8-9FD6-A597AB070A50}">
      <dgm:prSet/>
      <dgm:spPr/>
      <dgm:t>
        <a:bodyPr/>
        <a:lstStyle/>
        <a:p>
          <a:endParaRPr kumimoji="1" lang="ja-JP" altLang="en-US" sz="4400" b="1" i="1">
            <a:latin typeface="Arial Narrow" pitchFamily="34" charset="0"/>
          </a:endParaRPr>
        </a:p>
      </dgm:t>
    </dgm:pt>
    <dgm:pt modelId="{4A419E49-0E4A-4DDA-A84C-4E676B1907FA}" type="parTrans" cxnId="{BDB2F5FA-E769-41A8-9FD6-A597AB070A50}">
      <dgm:prSet custT="1"/>
      <dgm:spPr/>
      <dgm:t>
        <a:bodyPr/>
        <a:lstStyle/>
        <a:p>
          <a:endParaRPr kumimoji="1" lang="ja-JP" altLang="en-US" sz="4400" b="1" i="1">
            <a:latin typeface="Arial Narrow" pitchFamily="34" charset="0"/>
          </a:endParaRPr>
        </a:p>
      </dgm:t>
    </dgm:pt>
    <dgm:pt modelId="{3823ECD4-909F-45EB-88F8-61DF48D55C82}" type="pres">
      <dgm:prSet presAssocID="{80346E81-FD66-47FE-9A48-E88416625BCE}" presName="Name0" presStyleCnt="0">
        <dgm:presLayoutVars>
          <dgm:chMax val="1"/>
          <dgm:dir/>
          <dgm:animLvl val="ctr"/>
          <dgm:resizeHandles val="exact"/>
        </dgm:presLayoutVars>
      </dgm:prSet>
      <dgm:spPr/>
    </dgm:pt>
    <dgm:pt modelId="{A434E8BA-8531-4EB7-94CD-3BAD0A217226}" type="pres">
      <dgm:prSet presAssocID="{6C7B8E10-94CB-431F-A207-C6E09CE9663D}" presName="centerShape" presStyleLbl="node0" presStyleIdx="0" presStyleCnt="1"/>
      <dgm:spPr/>
    </dgm:pt>
    <dgm:pt modelId="{44BEC3FD-EE52-47C3-872D-D9163CE0BE08}" type="pres">
      <dgm:prSet presAssocID="{9AEB9921-D07E-4162-BCFF-12AE522E0930}" presName="parTrans" presStyleLbl="sibTrans2D1" presStyleIdx="0" presStyleCnt="9"/>
      <dgm:spPr/>
    </dgm:pt>
    <dgm:pt modelId="{42F88B28-1DC1-4D05-8FBD-1081EECB1DE7}" type="pres">
      <dgm:prSet presAssocID="{9AEB9921-D07E-4162-BCFF-12AE522E0930}" presName="connectorText" presStyleLbl="sibTrans2D1" presStyleIdx="0" presStyleCnt="9"/>
      <dgm:spPr/>
    </dgm:pt>
    <dgm:pt modelId="{06A18A1F-B5A5-4B1D-920B-C3B32A3314B3}" type="pres">
      <dgm:prSet presAssocID="{770E2FD4-8147-4207-97A0-98BEFC7584B3}" presName="node" presStyleLbl="node1" presStyleIdx="0" presStyleCnt="9" custRadScaleRad="102134" custRadScaleInc="-1736">
        <dgm:presLayoutVars>
          <dgm:bulletEnabled val="1"/>
        </dgm:presLayoutVars>
      </dgm:prSet>
      <dgm:spPr/>
    </dgm:pt>
    <dgm:pt modelId="{2F44CEAB-BB6C-4D6C-BC3E-49341188E134}" type="pres">
      <dgm:prSet presAssocID="{6CDE85C5-DAD5-4F29-9A9F-2D3EB98E329C}" presName="parTrans" presStyleLbl="sibTrans2D1" presStyleIdx="1" presStyleCnt="9"/>
      <dgm:spPr/>
    </dgm:pt>
    <dgm:pt modelId="{46C884B7-3C8C-4182-918E-5B711CA2E963}" type="pres">
      <dgm:prSet presAssocID="{6CDE85C5-DAD5-4F29-9A9F-2D3EB98E329C}" presName="connectorText" presStyleLbl="sibTrans2D1" presStyleIdx="1" presStyleCnt="9"/>
      <dgm:spPr/>
    </dgm:pt>
    <dgm:pt modelId="{683F1720-D50A-41FF-A31F-111276A0F55F}" type="pres">
      <dgm:prSet presAssocID="{CB5B2E8C-932F-4A91-8413-CE9A4CF298B8}" presName="node" presStyleLbl="node1" presStyleIdx="1" presStyleCnt="9" custRadScaleRad="101783" custRadScaleInc="5907">
        <dgm:presLayoutVars>
          <dgm:bulletEnabled val="1"/>
        </dgm:presLayoutVars>
      </dgm:prSet>
      <dgm:spPr/>
    </dgm:pt>
    <dgm:pt modelId="{9C97DD29-3588-41A4-AE17-874928C94BA6}" type="pres">
      <dgm:prSet presAssocID="{84095931-04B5-439F-82CB-8FA180D8F573}" presName="parTrans" presStyleLbl="sibTrans2D1" presStyleIdx="2" presStyleCnt="9"/>
      <dgm:spPr/>
    </dgm:pt>
    <dgm:pt modelId="{E7977964-D96B-4380-B617-22B972F90FB5}" type="pres">
      <dgm:prSet presAssocID="{84095931-04B5-439F-82CB-8FA180D8F573}" presName="connectorText" presStyleLbl="sibTrans2D1" presStyleIdx="2" presStyleCnt="9"/>
      <dgm:spPr/>
    </dgm:pt>
    <dgm:pt modelId="{D5988AFC-373C-4533-8D90-3CA2F9A44047}" type="pres">
      <dgm:prSet presAssocID="{DAA9331D-2507-4CCA-ACDD-AE0166201854}" presName="node" presStyleLbl="node1" presStyleIdx="2" presStyleCnt="9" custRadScaleRad="103507" custRadScaleInc="5387">
        <dgm:presLayoutVars>
          <dgm:bulletEnabled val="1"/>
        </dgm:presLayoutVars>
      </dgm:prSet>
      <dgm:spPr/>
    </dgm:pt>
    <dgm:pt modelId="{EDE732F2-942D-41C6-9141-B8B3AEFE62AA}" type="pres">
      <dgm:prSet presAssocID="{E8C42EBA-438B-4579-B207-0B84CBF9AFC2}" presName="parTrans" presStyleLbl="sibTrans2D1" presStyleIdx="3" presStyleCnt="9"/>
      <dgm:spPr/>
    </dgm:pt>
    <dgm:pt modelId="{9DB14C53-B063-406A-B0D6-69B4FA74E23E}" type="pres">
      <dgm:prSet presAssocID="{E8C42EBA-438B-4579-B207-0B84CBF9AFC2}" presName="connectorText" presStyleLbl="sibTrans2D1" presStyleIdx="3" presStyleCnt="9"/>
      <dgm:spPr/>
    </dgm:pt>
    <dgm:pt modelId="{4BCB0B46-194A-4D8C-9320-6BB01BEF2D10}" type="pres">
      <dgm:prSet presAssocID="{D6D2E651-4DA6-43BE-8E79-BA8994EE0751}" presName="node" presStyleLbl="node1" presStyleIdx="3" presStyleCnt="9">
        <dgm:presLayoutVars>
          <dgm:bulletEnabled val="1"/>
        </dgm:presLayoutVars>
      </dgm:prSet>
      <dgm:spPr/>
    </dgm:pt>
    <dgm:pt modelId="{CE04D481-451D-46F0-B5F3-562148294357}" type="pres">
      <dgm:prSet presAssocID="{8BEC91CD-DBBB-4CAE-9A53-A149E22B569C}" presName="parTrans" presStyleLbl="sibTrans2D1" presStyleIdx="4" presStyleCnt="9"/>
      <dgm:spPr/>
    </dgm:pt>
    <dgm:pt modelId="{12AFD075-ED7C-4EFB-9E03-686D784AEE0E}" type="pres">
      <dgm:prSet presAssocID="{8BEC91CD-DBBB-4CAE-9A53-A149E22B569C}" presName="connectorText" presStyleLbl="sibTrans2D1" presStyleIdx="4" presStyleCnt="9"/>
      <dgm:spPr/>
    </dgm:pt>
    <dgm:pt modelId="{D7086720-D9E3-40DC-B3FB-C8380EFCEB2E}" type="pres">
      <dgm:prSet presAssocID="{B90D9AFA-A542-48D4-9D02-9677258E5248}" presName="node" presStyleLbl="node1" presStyleIdx="4" presStyleCnt="9" custRadScaleRad="98585" custRadScaleInc="-5753">
        <dgm:presLayoutVars>
          <dgm:bulletEnabled val="1"/>
        </dgm:presLayoutVars>
      </dgm:prSet>
      <dgm:spPr/>
    </dgm:pt>
    <dgm:pt modelId="{07A575C4-ECA3-4448-AB4E-86351992CBA7}" type="pres">
      <dgm:prSet presAssocID="{4A419E49-0E4A-4DDA-A84C-4E676B1907FA}" presName="parTrans" presStyleLbl="sibTrans2D1" presStyleIdx="5" presStyleCnt="9"/>
      <dgm:spPr/>
    </dgm:pt>
    <dgm:pt modelId="{E6F1E111-79EC-4609-8497-F596FB5ADAD9}" type="pres">
      <dgm:prSet presAssocID="{4A419E49-0E4A-4DDA-A84C-4E676B1907FA}" presName="connectorText" presStyleLbl="sibTrans2D1" presStyleIdx="5" presStyleCnt="9"/>
      <dgm:spPr/>
    </dgm:pt>
    <dgm:pt modelId="{38E5FD90-44D9-428D-9717-39DEEB75A53C}" type="pres">
      <dgm:prSet presAssocID="{67345A4D-201E-4A9E-8C52-4AAE4C5DDA77}" presName="node" presStyleLbl="node1" presStyleIdx="5" presStyleCnt="9" custRadScaleRad="99607" custRadScaleInc="13102">
        <dgm:presLayoutVars>
          <dgm:bulletEnabled val="1"/>
        </dgm:presLayoutVars>
      </dgm:prSet>
      <dgm:spPr/>
    </dgm:pt>
    <dgm:pt modelId="{E8C4F116-C38E-46F6-9F51-7ABB79572DB8}" type="pres">
      <dgm:prSet presAssocID="{C83FBA71-FC52-4DE4-A7C9-6DA69199576F}" presName="parTrans" presStyleLbl="sibTrans2D1" presStyleIdx="6" presStyleCnt="9"/>
      <dgm:spPr/>
    </dgm:pt>
    <dgm:pt modelId="{1B750C00-ED78-4F67-9E0B-1250AC9C4FA1}" type="pres">
      <dgm:prSet presAssocID="{C83FBA71-FC52-4DE4-A7C9-6DA69199576F}" presName="connectorText" presStyleLbl="sibTrans2D1" presStyleIdx="6" presStyleCnt="9"/>
      <dgm:spPr/>
    </dgm:pt>
    <dgm:pt modelId="{8C458BB1-D5CC-498F-B500-F04AF9F45910}" type="pres">
      <dgm:prSet presAssocID="{70E8D9C1-9F71-467B-8460-86186D4B6C71}" presName="node" presStyleLbl="node1" presStyleIdx="6" presStyleCnt="9" custRadScaleRad="106040" custRadScaleInc="5122">
        <dgm:presLayoutVars>
          <dgm:bulletEnabled val="1"/>
        </dgm:presLayoutVars>
      </dgm:prSet>
      <dgm:spPr/>
    </dgm:pt>
    <dgm:pt modelId="{8518A2A8-2A73-4491-99DD-F005E96DEE7A}" type="pres">
      <dgm:prSet presAssocID="{B68D31D5-0B44-4F3E-BCA4-CF91C7A414CD}" presName="parTrans" presStyleLbl="sibTrans2D1" presStyleIdx="7" presStyleCnt="9"/>
      <dgm:spPr/>
    </dgm:pt>
    <dgm:pt modelId="{504483CE-BE61-43AA-995C-626622DA6A61}" type="pres">
      <dgm:prSet presAssocID="{B68D31D5-0B44-4F3E-BCA4-CF91C7A414CD}" presName="connectorText" presStyleLbl="sibTrans2D1" presStyleIdx="7" presStyleCnt="9"/>
      <dgm:spPr/>
    </dgm:pt>
    <dgm:pt modelId="{F13706D4-6E42-41AC-B456-CC6DAE2D4A79}" type="pres">
      <dgm:prSet presAssocID="{2C965608-A46D-4206-B225-FC546EDD8326}" presName="node" presStyleLbl="node1" presStyleIdx="7" presStyleCnt="9" custRadScaleRad="104629" custRadScaleInc="-3971">
        <dgm:presLayoutVars>
          <dgm:bulletEnabled val="1"/>
        </dgm:presLayoutVars>
      </dgm:prSet>
      <dgm:spPr/>
    </dgm:pt>
    <dgm:pt modelId="{9F8E032A-A333-4D9E-9EC8-B23D919595F5}" type="pres">
      <dgm:prSet presAssocID="{14CB200B-41F9-4708-A67C-73B0ED9E820D}" presName="parTrans" presStyleLbl="sibTrans2D1" presStyleIdx="8" presStyleCnt="9"/>
      <dgm:spPr/>
    </dgm:pt>
    <dgm:pt modelId="{A9BFC65F-1E12-4CAE-A6CA-BBD38F2A1482}" type="pres">
      <dgm:prSet presAssocID="{14CB200B-41F9-4708-A67C-73B0ED9E820D}" presName="connectorText" presStyleLbl="sibTrans2D1" presStyleIdx="8" presStyleCnt="9"/>
      <dgm:spPr/>
    </dgm:pt>
    <dgm:pt modelId="{D1DEB2CC-D4C4-44E3-8A14-EF1BD3637224}" type="pres">
      <dgm:prSet presAssocID="{8EE859C0-3DD3-495B-BDCA-A570954DDD9B}" presName="node" presStyleLbl="node1" presStyleIdx="8" presStyleCnt="9" custRadScaleRad="103147" custRadScaleInc="-10202">
        <dgm:presLayoutVars>
          <dgm:bulletEnabled val="1"/>
        </dgm:presLayoutVars>
      </dgm:prSet>
      <dgm:spPr/>
    </dgm:pt>
  </dgm:ptLst>
  <dgm:cxnLst>
    <dgm:cxn modelId="{16947C0A-4FF6-45A2-B74B-07B583EB477A}" type="presOf" srcId="{6CDE85C5-DAD5-4F29-9A9F-2D3EB98E329C}" destId="{2F44CEAB-BB6C-4D6C-BC3E-49341188E134}" srcOrd="0" destOrd="0" presId="urn:microsoft.com/office/officeart/2005/8/layout/radial5"/>
    <dgm:cxn modelId="{8CEDE60B-4867-4C35-A4E8-7123BDDC889A}" type="presOf" srcId="{2C965608-A46D-4206-B225-FC546EDD8326}" destId="{F13706D4-6E42-41AC-B456-CC6DAE2D4A79}" srcOrd="0" destOrd="0" presId="urn:microsoft.com/office/officeart/2005/8/layout/radial5"/>
    <dgm:cxn modelId="{285F5214-4835-4718-97D5-C19C32244C88}" srcId="{80346E81-FD66-47FE-9A48-E88416625BCE}" destId="{4273B6DE-95B6-42D5-8E4A-6690C1E9967B}" srcOrd="1" destOrd="0" parTransId="{661C3507-C508-42B8-B8E9-3F4A1563B8AA}" sibTransId="{42ACDBB8-C919-4CC8-8407-92C8E1312538}"/>
    <dgm:cxn modelId="{52BCCE5B-8087-4F27-8D99-5DF94C0D0DF0}" type="presOf" srcId="{E8C42EBA-438B-4579-B207-0B84CBF9AFC2}" destId="{EDE732F2-942D-41C6-9141-B8B3AEFE62AA}" srcOrd="0" destOrd="0" presId="urn:microsoft.com/office/officeart/2005/8/layout/radial5"/>
    <dgm:cxn modelId="{CD90F15F-F212-4E4C-9100-D08E7981B1F1}" type="presOf" srcId="{9AEB9921-D07E-4162-BCFF-12AE522E0930}" destId="{44BEC3FD-EE52-47C3-872D-D9163CE0BE08}" srcOrd="0" destOrd="0" presId="urn:microsoft.com/office/officeart/2005/8/layout/radial5"/>
    <dgm:cxn modelId="{FBA0A066-FDE3-4832-9F38-68E442B3C3A9}" type="presOf" srcId="{14CB200B-41F9-4708-A67C-73B0ED9E820D}" destId="{A9BFC65F-1E12-4CAE-A6CA-BBD38F2A1482}" srcOrd="1" destOrd="0" presId="urn:microsoft.com/office/officeart/2005/8/layout/radial5"/>
    <dgm:cxn modelId="{851C2547-D584-4EC3-8F78-25F074122681}" type="presOf" srcId="{67345A4D-201E-4A9E-8C52-4AAE4C5DDA77}" destId="{38E5FD90-44D9-428D-9717-39DEEB75A53C}" srcOrd="0" destOrd="0" presId="urn:microsoft.com/office/officeart/2005/8/layout/radial5"/>
    <dgm:cxn modelId="{1892A569-B979-44C9-9895-B9B0C5EB418E}" type="presOf" srcId="{C83FBA71-FC52-4DE4-A7C9-6DA69199576F}" destId="{E8C4F116-C38E-46F6-9F51-7ABB79572DB8}" srcOrd="0" destOrd="0" presId="urn:microsoft.com/office/officeart/2005/8/layout/radial5"/>
    <dgm:cxn modelId="{0A934A6C-64F2-4AAE-B217-AC05E22F440A}" type="presOf" srcId="{B68D31D5-0B44-4F3E-BCA4-CF91C7A414CD}" destId="{504483CE-BE61-43AA-995C-626622DA6A61}" srcOrd="1" destOrd="0" presId="urn:microsoft.com/office/officeart/2005/8/layout/radial5"/>
    <dgm:cxn modelId="{7DDE5A4E-17EB-45BC-A61C-57D113AF4CA3}" srcId="{6C7B8E10-94CB-431F-A207-C6E09CE9663D}" destId="{70E8D9C1-9F71-467B-8460-86186D4B6C71}" srcOrd="6" destOrd="0" parTransId="{C83FBA71-FC52-4DE4-A7C9-6DA69199576F}" sibTransId="{2CD2E02A-7E89-4137-90EA-96BF2E1C8C7C}"/>
    <dgm:cxn modelId="{6FA3C551-0345-4E44-80EB-B756EC9D4C2D}" type="presOf" srcId="{84095931-04B5-439F-82CB-8FA180D8F573}" destId="{9C97DD29-3588-41A4-AE17-874928C94BA6}" srcOrd="0" destOrd="0" presId="urn:microsoft.com/office/officeart/2005/8/layout/radial5"/>
    <dgm:cxn modelId="{31270956-F486-4570-A58F-231FAF982CE2}" srcId="{6C7B8E10-94CB-431F-A207-C6E09CE9663D}" destId="{D6D2E651-4DA6-43BE-8E79-BA8994EE0751}" srcOrd="3" destOrd="0" parTransId="{E8C42EBA-438B-4579-B207-0B84CBF9AFC2}" sibTransId="{0CA19F1A-A203-4ED6-8E73-612053B1FAAF}"/>
    <dgm:cxn modelId="{03BE9257-2FEE-4150-A368-D868EA0A3145}" type="presOf" srcId="{B68D31D5-0B44-4F3E-BCA4-CF91C7A414CD}" destId="{8518A2A8-2A73-4491-99DD-F005E96DEE7A}" srcOrd="0" destOrd="0" presId="urn:microsoft.com/office/officeart/2005/8/layout/radial5"/>
    <dgm:cxn modelId="{EE86A27D-8BE8-4BA3-9FB1-CC3250F018B0}" type="presOf" srcId="{4A419E49-0E4A-4DDA-A84C-4E676B1907FA}" destId="{E6F1E111-79EC-4609-8497-F596FB5ADAD9}" srcOrd="1" destOrd="0" presId="urn:microsoft.com/office/officeart/2005/8/layout/radial5"/>
    <dgm:cxn modelId="{20DC3580-6B67-4A37-86DF-156EC280F375}" srcId="{6C7B8E10-94CB-431F-A207-C6E09CE9663D}" destId="{770E2FD4-8147-4207-97A0-98BEFC7584B3}" srcOrd="0" destOrd="0" parTransId="{9AEB9921-D07E-4162-BCFF-12AE522E0930}" sibTransId="{A095B1B8-E613-472F-906C-C50CE5B7DD01}"/>
    <dgm:cxn modelId="{1C925C88-BEAE-48FF-8C36-AFF166FE5C1C}" srcId="{AE780F04-5034-4451-AC96-FDF82949B4B0}" destId="{6234CDC7-B5E1-4CF8-B994-FF231A904654}" srcOrd="0" destOrd="0" parTransId="{CC66DCBA-BEAC-4018-ABF5-FA52327EFE89}" sibTransId="{17912E7C-972D-4E2A-809C-30D70C590E98}"/>
    <dgm:cxn modelId="{8B518289-B325-4BB8-9610-B3C139F2D330}" type="presOf" srcId="{8EE859C0-3DD3-495B-BDCA-A570954DDD9B}" destId="{D1DEB2CC-D4C4-44E3-8A14-EF1BD3637224}" srcOrd="0" destOrd="0" presId="urn:microsoft.com/office/officeart/2005/8/layout/radial5"/>
    <dgm:cxn modelId="{E164B18A-42B1-4AD4-96F8-9A8BEE69BF16}" srcId="{AE780F04-5034-4451-AC96-FDF82949B4B0}" destId="{0309BC37-87E6-4DDD-82DE-F98EFA5377FF}" srcOrd="1" destOrd="0" parTransId="{BC2C28BE-3348-4ACD-8924-A41A71BDA546}" sibTransId="{5E189DFB-9EAD-41EC-8F37-E3B911967A21}"/>
    <dgm:cxn modelId="{F186EB8D-FDE6-4884-9233-156480CF4F81}" srcId="{80346E81-FD66-47FE-9A48-E88416625BCE}" destId="{AE780F04-5034-4451-AC96-FDF82949B4B0}" srcOrd="2" destOrd="0" parTransId="{9EA6B4AD-B0A7-4264-B163-0853C38882B2}" sibTransId="{9D6C8F4E-C691-42E0-8ECF-9137B83D3E14}"/>
    <dgm:cxn modelId="{0A88B18E-A51B-46B3-9ABF-4C9DBE3E9500}" type="presOf" srcId="{84095931-04B5-439F-82CB-8FA180D8F573}" destId="{E7977964-D96B-4380-B617-22B972F90FB5}" srcOrd="1" destOrd="0" presId="urn:microsoft.com/office/officeart/2005/8/layout/radial5"/>
    <dgm:cxn modelId="{0FB9BB97-8113-40E6-A746-11AC475D3730}" type="presOf" srcId="{CB5B2E8C-932F-4A91-8413-CE9A4CF298B8}" destId="{683F1720-D50A-41FF-A31F-111276A0F55F}" srcOrd="0" destOrd="0" presId="urn:microsoft.com/office/officeart/2005/8/layout/radial5"/>
    <dgm:cxn modelId="{02B238A3-8961-4D23-B530-21D961405839}" type="presOf" srcId="{E8C42EBA-438B-4579-B207-0B84CBF9AFC2}" destId="{9DB14C53-B063-406A-B0D6-69B4FA74E23E}" srcOrd="1" destOrd="0" presId="urn:microsoft.com/office/officeart/2005/8/layout/radial5"/>
    <dgm:cxn modelId="{E1F558A4-BA0D-40DF-B5FD-293779DFC555}" type="presOf" srcId="{70E8D9C1-9F71-467B-8460-86186D4B6C71}" destId="{8C458BB1-D5CC-498F-B500-F04AF9F45910}" srcOrd="0" destOrd="0" presId="urn:microsoft.com/office/officeart/2005/8/layout/radial5"/>
    <dgm:cxn modelId="{E24F17AF-4B7E-4755-9CE2-5A073483D13A}" srcId="{6C7B8E10-94CB-431F-A207-C6E09CE9663D}" destId="{8EE859C0-3DD3-495B-BDCA-A570954DDD9B}" srcOrd="8" destOrd="0" parTransId="{14CB200B-41F9-4708-A67C-73B0ED9E820D}" sibTransId="{3F6666F1-D850-4443-8D19-28B08FD7215C}"/>
    <dgm:cxn modelId="{AF1976AF-FC2F-4162-9754-46FC7B86805C}" type="presOf" srcId="{6CDE85C5-DAD5-4F29-9A9F-2D3EB98E329C}" destId="{46C884B7-3C8C-4182-918E-5B711CA2E963}" srcOrd="1" destOrd="0" presId="urn:microsoft.com/office/officeart/2005/8/layout/radial5"/>
    <dgm:cxn modelId="{DCFD67B2-31F3-413E-B50D-FD55311BB423}" srcId="{6C7B8E10-94CB-431F-A207-C6E09CE9663D}" destId="{DAA9331D-2507-4CCA-ACDD-AE0166201854}" srcOrd="2" destOrd="0" parTransId="{84095931-04B5-439F-82CB-8FA180D8F573}" sibTransId="{BD0B0C49-5C87-4B4E-BEA2-1F426A8F650A}"/>
    <dgm:cxn modelId="{E29F6EB8-949A-455D-A14E-B2BFC652BADB}" type="presOf" srcId="{D6D2E651-4DA6-43BE-8E79-BA8994EE0751}" destId="{4BCB0B46-194A-4D8C-9320-6BB01BEF2D10}" srcOrd="0" destOrd="0" presId="urn:microsoft.com/office/officeart/2005/8/layout/radial5"/>
    <dgm:cxn modelId="{F495F1BD-1294-4651-9FE4-132883EB8B42}" type="presOf" srcId="{8BEC91CD-DBBB-4CAE-9A53-A149E22B569C}" destId="{12AFD075-ED7C-4EFB-9E03-686D784AEE0E}" srcOrd="1" destOrd="0" presId="urn:microsoft.com/office/officeart/2005/8/layout/radial5"/>
    <dgm:cxn modelId="{77C931C0-54BD-464D-B48D-402EDA6ADED6}" type="presOf" srcId="{C83FBA71-FC52-4DE4-A7C9-6DA69199576F}" destId="{1B750C00-ED78-4F67-9E0B-1250AC9C4FA1}" srcOrd="1" destOrd="0" presId="urn:microsoft.com/office/officeart/2005/8/layout/radial5"/>
    <dgm:cxn modelId="{98BCF9C8-FFF4-4CD6-81B8-C3C059ABD56B}" srcId="{6C7B8E10-94CB-431F-A207-C6E09CE9663D}" destId="{2C965608-A46D-4206-B225-FC546EDD8326}" srcOrd="7" destOrd="0" parTransId="{B68D31D5-0B44-4F3E-BCA4-CF91C7A414CD}" sibTransId="{0B1055EA-7316-445D-BBCD-ABFC09A9D899}"/>
    <dgm:cxn modelId="{10E75EC9-F918-48AC-A9C7-C31EBC691125}" srcId="{80346E81-FD66-47FE-9A48-E88416625BCE}" destId="{6C7B8E10-94CB-431F-A207-C6E09CE9663D}" srcOrd="0" destOrd="0" parTransId="{B63F5CBE-2A95-4068-972F-DA1B59689FFD}" sibTransId="{42B18085-E95C-43B5-BA53-4D8D97E5A1B0}"/>
    <dgm:cxn modelId="{798479CA-6190-4558-9A27-24E7D8CEBC28}" type="presOf" srcId="{770E2FD4-8147-4207-97A0-98BEFC7584B3}" destId="{06A18A1F-B5A5-4B1D-920B-C3B32A3314B3}" srcOrd="0" destOrd="0" presId="urn:microsoft.com/office/officeart/2005/8/layout/radial5"/>
    <dgm:cxn modelId="{713E9DCB-CAA4-4472-8141-E37041A3AC8E}" type="presOf" srcId="{B90D9AFA-A542-48D4-9D02-9677258E5248}" destId="{D7086720-D9E3-40DC-B3FB-C8380EFCEB2E}" srcOrd="0" destOrd="0" presId="urn:microsoft.com/office/officeart/2005/8/layout/radial5"/>
    <dgm:cxn modelId="{4685AACE-F7BE-4374-B3D1-B109D55D3F4A}" type="presOf" srcId="{9AEB9921-D07E-4162-BCFF-12AE522E0930}" destId="{42F88B28-1DC1-4D05-8FBD-1081EECB1DE7}" srcOrd="1" destOrd="0" presId="urn:microsoft.com/office/officeart/2005/8/layout/radial5"/>
    <dgm:cxn modelId="{F0F689D0-1003-4E79-8D93-1B434528E320}" srcId="{6C7B8E10-94CB-431F-A207-C6E09CE9663D}" destId="{B90D9AFA-A542-48D4-9D02-9677258E5248}" srcOrd="4" destOrd="0" parTransId="{8BEC91CD-DBBB-4CAE-9A53-A149E22B569C}" sibTransId="{33CE9017-4B74-4AA8-98A2-BB9B2A36A335}"/>
    <dgm:cxn modelId="{CC6B94D4-0446-4AF3-9FBA-393DAD98B3F0}" srcId="{6C7B8E10-94CB-431F-A207-C6E09CE9663D}" destId="{CB5B2E8C-932F-4A91-8413-CE9A4CF298B8}" srcOrd="1" destOrd="0" parTransId="{6CDE85C5-DAD5-4F29-9A9F-2D3EB98E329C}" sibTransId="{46F94D58-C1B8-4779-91CB-E4B5BAC39714}"/>
    <dgm:cxn modelId="{C7258DDC-8C42-4257-9767-CE1388DD8DF5}" type="presOf" srcId="{8BEC91CD-DBBB-4CAE-9A53-A149E22B569C}" destId="{CE04D481-451D-46F0-B5F3-562148294357}" srcOrd="0" destOrd="0" presId="urn:microsoft.com/office/officeart/2005/8/layout/radial5"/>
    <dgm:cxn modelId="{7072A0DE-0391-459B-9961-A94025667324}" type="presOf" srcId="{14CB200B-41F9-4708-A67C-73B0ED9E820D}" destId="{9F8E032A-A333-4D9E-9EC8-B23D919595F5}" srcOrd="0" destOrd="0" presId="urn:microsoft.com/office/officeart/2005/8/layout/radial5"/>
    <dgm:cxn modelId="{E77E7DEE-FED5-4045-9A59-2508364C965A}" type="presOf" srcId="{4A419E49-0E4A-4DDA-A84C-4E676B1907FA}" destId="{07A575C4-ECA3-4448-AB4E-86351992CBA7}" srcOrd="0" destOrd="0" presId="urn:microsoft.com/office/officeart/2005/8/layout/radial5"/>
    <dgm:cxn modelId="{47AF03F6-F557-4C7D-9F05-875EC4E66132}" type="presOf" srcId="{80346E81-FD66-47FE-9A48-E88416625BCE}" destId="{3823ECD4-909F-45EB-88F8-61DF48D55C82}" srcOrd="0" destOrd="0" presId="urn:microsoft.com/office/officeart/2005/8/layout/radial5"/>
    <dgm:cxn modelId="{575D3EF6-D0D5-40BD-A0F9-E702DE06E902}" type="presOf" srcId="{6C7B8E10-94CB-431F-A207-C6E09CE9663D}" destId="{A434E8BA-8531-4EB7-94CD-3BAD0A217226}" srcOrd="0" destOrd="0" presId="urn:microsoft.com/office/officeart/2005/8/layout/radial5"/>
    <dgm:cxn modelId="{BDB2F5FA-E769-41A8-9FD6-A597AB070A50}" srcId="{6C7B8E10-94CB-431F-A207-C6E09CE9663D}" destId="{67345A4D-201E-4A9E-8C52-4AAE4C5DDA77}" srcOrd="5" destOrd="0" parTransId="{4A419E49-0E4A-4DDA-A84C-4E676B1907FA}" sibTransId="{9BC50A59-4902-410A-B278-E88A330C9988}"/>
    <dgm:cxn modelId="{1C6D91FF-CA61-437A-BD65-7DC8CB4B6283}" type="presOf" srcId="{DAA9331D-2507-4CCA-ACDD-AE0166201854}" destId="{D5988AFC-373C-4533-8D90-3CA2F9A44047}" srcOrd="0" destOrd="0" presId="urn:microsoft.com/office/officeart/2005/8/layout/radial5"/>
    <dgm:cxn modelId="{06A7AB79-6C09-489C-AE01-028FB1FF93A8}" type="presParOf" srcId="{3823ECD4-909F-45EB-88F8-61DF48D55C82}" destId="{A434E8BA-8531-4EB7-94CD-3BAD0A217226}" srcOrd="0" destOrd="0" presId="urn:microsoft.com/office/officeart/2005/8/layout/radial5"/>
    <dgm:cxn modelId="{9D269533-0C4F-40AB-B80D-A3B7C8E366FA}" type="presParOf" srcId="{3823ECD4-909F-45EB-88F8-61DF48D55C82}" destId="{44BEC3FD-EE52-47C3-872D-D9163CE0BE08}" srcOrd="1" destOrd="0" presId="urn:microsoft.com/office/officeart/2005/8/layout/radial5"/>
    <dgm:cxn modelId="{69C8EA8D-CC3C-4AD7-A5ED-865CFCD81F56}" type="presParOf" srcId="{44BEC3FD-EE52-47C3-872D-D9163CE0BE08}" destId="{42F88B28-1DC1-4D05-8FBD-1081EECB1DE7}" srcOrd="0" destOrd="0" presId="urn:microsoft.com/office/officeart/2005/8/layout/radial5"/>
    <dgm:cxn modelId="{7BF0EAE0-1387-4266-9900-2ACB94C0F08A}" type="presParOf" srcId="{3823ECD4-909F-45EB-88F8-61DF48D55C82}" destId="{06A18A1F-B5A5-4B1D-920B-C3B32A3314B3}" srcOrd="2" destOrd="0" presId="urn:microsoft.com/office/officeart/2005/8/layout/radial5"/>
    <dgm:cxn modelId="{466DD651-6BB9-46C3-8E3E-F66C75920D82}" type="presParOf" srcId="{3823ECD4-909F-45EB-88F8-61DF48D55C82}" destId="{2F44CEAB-BB6C-4D6C-BC3E-49341188E134}" srcOrd="3" destOrd="0" presId="urn:microsoft.com/office/officeart/2005/8/layout/radial5"/>
    <dgm:cxn modelId="{0FC633C5-83FA-4D6F-8551-8C2B953D8CF9}" type="presParOf" srcId="{2F44CEAB-BB6C-4D6C-BC3E-49341188E134}" destId="{46C884B7-3C8C-4182-918E-5B711CA2E963}" srcOrd="0" destOrd="0" presId="urn:microsoft.com/office/officeart/2005/8/layout/radial5"/>
    <dgm:cxn modelId="{A38D37AB-C4D6-4C97-9C70-68A63BB0A012}" type="presParOf" srcId="{3823ECD4-909F-45EB-88F8-61DF48D55C82}" destId="{683F1720-D50A-41FF-A31F-111276A0F55F}" srcOrd="4" destOrd="0" presId="urn:microsoft.com/office/officeart/2005/8/layout/radial5"/>
    <dgm:cxn modelId="{8EEA580E-D297-4C75-BE2E-784940E3D9E3}" type="presParOf" srcId="{3823ECD4-909F-45EB-88F8-61DF48D55C82}" destId="{9C97DD29-3588-41A4-AE17-874928C94BA6}" srcOrd="5" destOrd="0" presId="urn:microsoft.com/office/officeart/2005/8/layout/radial5"/>
    <dgm:cxn modelId="{FE06C913-7D8A-4D85-B84C-4DF39E33B236}" type="presParOf" srcId="{9C97DD29-3588-41A4-AE17-874928C94BA6}" destId="{E7977964-D96B-4380-B617-22B972F90FB5}" srcOrd="0" destOrd="0" presId="urn:microsoft.com/office/officeart/2005/8/layout/radial5"/>
    <dgm:cxn modelId="{B2B7B4FC-1859-4BD6-BC8B-27B615D53598}" type="presParOf" srcId="{3823ECD4-909F-45EB-88F8-61DF48D55C82}" destId="{D5988AFC-373C-4533-8D90-3CA2F9A44047}" srcOrd="6" destOrd="0" presId="urn:microsoft.com/office/officeart/2005/8/layout/radial5"/>
    <dgm:cxn modelId="{6FD389EA-DE0F-4779-B473-8FF516B96D35}" type="presParOf" srcId="{3823ECD4-909F-45EB-88F8-61DF48D55C82}" destId="{EDE732F2-942D-41C6-9141-B8B3AEFE62AA}" srcOrd="7" destOrd="0" presId="urn:microsoft.com/office/officeart/2005/8/layout/radial5"/>
    <dgm:cxn modelId="{479AB85B-8AE2-4CD7-87E7-3E50972C32E3}" type="presParOf" srcId="{EDE732F2-942D-41C6-9141-B8B3AEFE62AA}" destId="{9DB14C53-B063-406A-B0D6-69B4FA74E23E}" srcOrd="0" destOrd="0" presId="urn:microsoft.com/office/officeart/2005/8/layout/radial5"/>
    <dgm:cxn modelId="{A8050E0D-0152-40B3-AA9E-58D1C23BBAD4}" type="presParOf" srcId="{3823ECD4-909F-45EB-88F8-61DF48D55C82}" destId="{4BCB0B46-194A-4D8C-9320-6BB01BEF2D10}" srcOrd="8" destOrd="0" presId="urn:microsoft.com/office/officeart/2005/8/layout/radial5"/>
    <dgm:cxn modelId="{CBEB8EFB-3A00-400F-9E41-ECAABB7121A1}" type="presParOf" srcId="{3823ECD4-909F-45EB-88F8-61DF48D55C82}" destId="{CE04D481-451D-46F0-B5F3-562148294357}" srcOrd="9" destOrd="0" presId="urn:microsoft.com/office/officeart/2005/8/layout/radial5"/>
    <dgm:cxn modelId="{4AB21AF9-D20D-45EF-A815-7C7A46049217}" type="presParOf" srcId="{CE04D481-451D-46F0-B5F3-562148294357}" destId="{12AFD075-ED7C-4EFB-9E03-686D784AEE0E}" srcOrd="0" destOrd="0" presId="urn:microsoft.com/office/officeart/2005/8/layout/radial5"/>
    <dgm:cxn modelId="{0B797719-1551-4C0E-8EB8-0EFE5003EE13}" type="presParOf" srcId="{3823ECD4-909F-45EB-88F8-61DF48D55C82}" destId="{D7086720-D9E3-40DC-B3FB-C8380EFCEB2E}" srcOrd="10" destOrd="0" presId="urn:microsoft.com/office/officeart/2005/8/layout/radial5"/>
    <dgm:cxn modelId="{79FD9A4B-7D6B-4C7C-8F8E-21F4F22A6305}" type="presParOf" srcId="{3823ECD4-909F-45EB-88F8-61DF48D55C82}" destId="{07A575C4-ECA3-4448-AB4E-86351992CBA7}" srcOrd="11" destOrd="0" presId="urn:microsoft.com/office/officeart/2005/8/layout/radial5"/>
    <dgm:cxn modelId="{DABB706E-4D3C-49BE-8A96-05886AEE6F13}" type="presParOf" srcId="{07A575C4-ECA3-4448-AB4E-86351992CBA7}" destId="{E6F1E111-79EC-4609-8497-F596FB5ADAD9}" srcOrd="0" destOrd="0" presId="urn:microsoft.com/office/officeart/2005/8/layout/radial5"/>
    <dgm:cxn modelId="{5A10697C-9E31-40C4-BC74-98C0E7B31E4C}" type="presParOf" srcId="{3823ECD4-909F-45EB-88F8-61DF48D55C82}" destId="{38E5FD90-44D9-428D-9717-39DEEB75A53C}" srcOrd="12" destOrd="0" presId="urn:microsoft.com/office/officeart/2005/8/layout/radial5"/>
    <dgm:cxn modelId="{EAF62E35-468F-4B8F-96E8-4B32928D8892}" type="presParOf" srcId="{3823ECD4-909F-45EB-88F8-61DF48D55C82}" destId="{E8C4F116-C38E-46F6-9F51-7ABB79572DB8}" srcOrd="13" destOrd="0" presId="urn:microsoft.com/office/officeart/2005/8/layout/radial5"/>
    <dgm:cxn modelId="{FAAA6173-D721-4449-A86B-F8D87A2DA0CA}" type="presParOf" srcId="{E8C4F116-C38E-46F6-9F51-7ABB79572DB8}" destId="{1B750C00-ED78-4F67-9E0B-1250AC9C4FA1}" srcOrd="0" destOrd="0" presId="urn:microsoft.com/office/officeart/2005/8/layout/radial5"/>
    <dgm:cxn modelId="{F93F7247-DDC6-477F-A4B1-94E936C14103}" type="presParOf" srcId="{3823ECD4-909F-45EB-88F8-61DF48D55C82}" destId="{8C458BB1-D5CC-498F-B500-F04AF9F45910}" srcOrd="14" destOrd="0" presId="urn:microsoft.com/office/officeart/2005/8/layout/radial5"/>
    <dgm:cxn modelId="{78D2F397-D976-4BAC-BBEE-4976326F9479}" type="presParOf" srcId="{3823ECD4-909F-45EB-88F8-61DF48D55C82}" destId="{8518A2A8-2A73-4491-99DD-F005E96DEE7A}" srcOrd="15" destOrd="0" presId="urn:microsoft.com/office/officeart/2005/8/layout/radial5"/>
    <dgm:cxn modelId="{60C2BE51-DD2F-4A95-9A4A-7D17B0A32AFC}" type="presParOf" srcId="{8518A2A8-2A73-4491-99DD-F005E96DEE7A}" destId="{504483CE-BE61-43AA-995C-626622DA6A61}" srcOrd="0" destOrd="0" presId="urn:microsoft.com/office/officeart/2005/8/layout/radial5"/>
    <dgm:cxn modelId="{34902B47-C66C-44EA-B7EF-03A66E5BFD60}" type="presParOf" srcId="{3823ECD4-909F-45EB-88F8-61DF48D55C82}" destId="{F13706D4-6E42-41AC-B456-CC6DAE2D4A79}" srcOrd="16" destOrd="0" presId="urn:microsoft.com/office/officeart/2005/8/layout/radial5"/>
    <dgm:cxn modelId="{6C66AFF7-F269-4081-9427-895B3F5FBB5D}" type="presParOf" srcId="{3823ECD4-909F-45EB-88F8-61DF48D55C82}" destId="{9F8E032A-A333-4D9E-9EC8-B23D919595F5}" srcOrd="17" destOrd="0" presId="urn:microsoft.com/office/officeart/2005/8/layout/radial5"/>
    <dgm:cxn modelId="{C916B108-79E9-43F4-B644-461369FAB308}" type="presParOf" srcId="{9F8E032A-A333-4D9E-9EC8-B23D919595F5}" destId="{A9BFC65F-1E12-4CAE-A6CA-BBD38F2A1482}" srcOrd="0" destOrd="0" presId="urn:microsoft.com/office/officeart/2005/8/layout/radial5"/>
    <dgm:cxn modelId="{8F0A667B-E978-4AB3-83A8-E0E4554F0918}" type="presParOf" srcId="{3823ECD4-909F-45EB-88F8-61DF48D55C82}" destId="{D1DEB2CC-D4C4-44E3-8A14-EF1BD3637224}" srcOrd="18" destOrd="0" presId="urn:microsoft.com/office/officeart/2005/8/layout/radial5"/>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4E8BA-8531-4EB7-94CD-3BAD0A217226}">
      <dsp:nvSpPr>
        <dsp:cNvPr id="0" name=""/>
        <dsp:cNvSpPr/>
      </dsp:nvSpPr>
      <dsp:spPr>
        <a:xfrm>
          <a:off x="2268999" y="2271011"/>
          <a:ext cx="1579721" cy="1579721"/>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altLang="ja-JP" sz="1800" b="1" i="1" kern="1200" dirty="0">
              <a:latin typeface="Arial Narrow" pitchFamily="34" charset="0"/>
            </a:rPr>
            <a:t>Vision Computing Platform Cluster</a:t>
          </a:r>
          <a:endParaRPr lang="en-US" altLang="ja-JP" sz="1600" b="1" i="1" kern="1200" dirty="0">
            <a:latin typeface="Arial Narrow" pitchFamily="34" charset="0"/>
          </a:endParaRPr>
        </a:p>
      </dsp:txBody>
      <dsp:txXfrm>
        <a:off x="2500344" y="2502356"/>
        <a:ext cx="1117031" cy="1117031"/>
      </dsp:txXfrm>
    </dsp:sp>
    <dsp:sp modelId="{44BEC3FD-EE52-47C3-872D-D9163CE0BE08}">
      <dsp:nvSpPr>
        <dsp:cNvPr id="0" name=""/>
        <dsp:cNvSpPr/>
      </dsp:nvSpPr>
      <dsp:spPr>
        <a:xfrm rot="16178928">
          <a:off x="2784094" y="1513952"/>
          <a:ext cx="533858"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ja-JP" altLang="en-US" sz="4400" b="1" i="1" kern="1200">
            <a:latin typeface="Arial Narrow" pitchFamily="34" charset="0"/>
          </a:endParaRPr>
        </a:p>
      </dsp:txBody>
      <dsp:txXfrm rot="10800000">
        <a:off x="2864663" y="1701450"/>
        <a:ext cx="373701" cy="322263"/>
      </dsp:txXfrm>
    </dsp:sp>
    <dsp:sp modelId="{06A18A1F-B5A5-4B1D-920B-C3B32A3314B3}">
      <dsp:nvSpPr>
        <dsp:cNvPr id="0" name=""/>
        <dsp:cNvSpPr/>
      </dsp:nvSpPr>
      <dsp:spPr>
        <a:xfrm>
          <a:off x="2412082" y="0"/>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Human Computer Interaction</a:t>
          </a:r>
          <a:endParaRPr lang="ja-JP" altLang="en-US" sz="1600" b="1" i="1" kern="1200" dirty="0">
            <a:latin typeface="Arial Narrow" pitchFamily="34" charset="0"/>
          </a:endParaRPr>
        </a:p>
      </dsp:txBody>
      <dsp:txXfrm>
        <a:off x="2597158" y="185076"/>
        <a:ext cx="893625" cy="893625"/>
      </dsp:txXfrm>
    </dsp:sp>
    <dsp:sp modelId="{2F44CEAB-BB6C-4D6C-BC3E-49341188E134}">
      <dsp:nvSpPr>
        <dsp:cNvPr id="0" name=""/>
        <dsp:cNvSpPr/>
      </dsp:nvSpPr>
      <dsp:spPr>
        <a:xfrm rot="18670884">
          <a:off x="3634744" y="1823025"/>
          <a:ext cx="544225"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ja-JP" altLang="en-US" sz="4400" b="1" i="1" kern="1200">
            <a:latin typeface="Arial Narrow" pitchFamily="34" charset="0"/>
          </a:endParaRPr>
        </a:p>
      </dsp:txBody>
      <dsp:txXfrm>
        <a:off x="3662262" y="1991082"/>
        <a:ext cx="383094" cy="322263"/>
      </dsp:txXfrm>
    </dsp:sp>
    <dsp:sp modelId="{683F1720-D50A-41FF-A31F-111276A0F55F}">
      <dsp:nvSpPr>
        <dsp:cNvPr id="0" name=""/>
        <dsp:cNvSpPr/>
      </dsp:nvSpPr>
      <dsp:spPr>
        <a:xfrm>
          <a:off x="4039234" y="58610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Non-touch Interface</a:t>
          </a:r>
          <a:endParaRPr lang="ja-JP" altLang="en-US" sz="1600" b="1" i="1" kern="1200" dirty="0">
            <a:latin typeface="Arial Narrow" pitchFamily="34" charset="0"/>
          </a:endParaRPr>
        </a:p>
      </dsp:txBody>
      <dsp:txXfrm>
        <a:off x="4224310" y="771180"/>
        <a:ext cx="893625" cy="893625"/>
      </dsp:txXfrm>
    </dsp:sp>
    <dsp:sp modelId="{9C97DD29-3588-41A4-AE17-874928C94BA6}">
      <dsp:nvSpPr>
        <dsp:cNvPr id="0" name=""/>
        <dsp:cNvSpPr/>
      </dsp:nvSpPr>
      <dsp:spPr>
        <a:xfrm rot="21057493">
          <a:off x="4060530" y="2589243"/>
          <a:ext cx="54895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4061531" y="2709325"/>
        <a:ext cx="387821" cy="322263"/>
      </dsp:txXfrm>
    </dsp:sp>
    <dsp:sp modelId="{D5988AFC-373C-4533-8D90-3CA2F9A44047}">
      <dsp:nvSpPr>
        <dsp:cNvPr id="0" name=""/>
        <dsp:cNvSpPr/>
      </dsp:nvSpPr>
      <dsp:spPr>
        <a:xfrm>
          <a:off x="4853942" y="204277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Human Gesture Recognition</a:t>
          </a:r>
          <a:endParaRPr lang="ja-JP" altLang="en-US" sz="1400" b="1" i="1" kern="1200" dirty="0">
            <a:latin typeface="Arial Narrow" pitchFamily="34" charset="0"/>
          </a:endParaRPr>
        </a:p>
      </dsp:txBody>
      <dsp:txXfrm>
        <a:off x="5039018" y="2227850"/>
        <a:ext cx="893625" cy="893625"/>
      </dsp:txXfrm>
    </dsp:sp>
    <dsp:sp modelId="{EDE732F2-942D-41C6-9141-B8B3AEFE62AA}">
      <dsp:nvSpPr>
        <dsp:cNvPr id="0" name=""/>
        <dsp:cNvSpPr/>
      </dsp:nvSpPr>
      <dsp:spPr>
        <a:xfrm rot="1800000">
          <a:off x="3895433" y="3425857"/>
          <a:ext cx="52149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3905913" y="3494166"/>
        <a:ext cx="365044" cy="322263"/>
      </dsp:txXfrm>
    </dsp:sp>
    <dsp:sp modelId="{4BCB0B46-194A-4D8C-9320-6BB01BEF2D10}">
      <dsp:nvSpPr>
        <dsp:cNvPr id="0" name=""/>
        <dsp:cNvSpPr/>
      </dsp:nvSpPr>
      <dsp:spPr>
        <a:xfrm>
          <a:off x="4510366" y="363183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ja-JP" sz="1600" b="1" i="1" kern="1200" dirty="0">
              <a:latin typeface="Arial Narrow" pitchFamily="34" charset="0"/>
            </a:rPr>
            <a:t>Automatic Control</a:t>
          </a:r>
          <a:endParaRPr lang="ja-JP" altLang="en-US" sz="1600" b="1" i="1" kern="1200" dirty="0">
            <a:latin typeface="Arial Narrow" pitchFamily="34" charset="0"/>
          </a:endParaRPr>
        </a:p>
      </dsp:txBody>
      <dsp:txXfrm>
        <a:off x="4695442" y="3816908"/>
        <a:ext cx="893625" cy="893625"/>
      </dsp:txXfrm>
    </dsp:sp>
    <dsp:sp modelId="{CE04D481-451D-46F0-B5F3-562148294357}">
      <dsp:nvSpPr>
        <dsp:cNvPr id="0" name=""/>
        <dsp:cNvSpPr/>
      </dsp:nvSpPr>
      <dsp:spPr>
        <a:xfrm rot="4130964">
          <a:off x="3258364" y="3958641"/>
          <a:ext cx="503450"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a:off x="3306633" y="3995632"/>
        <a:ext cx="352415" cy="322263"/>
      </dsp:txXfrm>
    </dsp:sp>
    <dsp:sp modelId="{D7086720-D9E3-40DC-B3FB-C8380EFCEB2E}">
      <dsp:nvSpPr>
        <dsp:cNvPr id="0" name=""/>
        <dsp:cNvSpPr/>
      </dsp:nvSpPr>
      <dsp:spPr>
        <a:xfrm>
          <a:off x="3282713" y="464087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dirty="0">
              <a:latin typeface="Arial Narrow" pitchFamily="34" charset="0"/>
            </a:rPr>
            <a:t>Parkinson’s  Disease Diagnosis</a:t>
          </a:r>
          <a:endParaRPr kumimoji="1" lang="ja-JP" altLang="ja-JP" sz="1400" b="1" i="1" kern="1200" dirty="0">
            <a:latin typeface="Arial Narrow" pitchFamily="34" charset="0"/>
          </a:endParaRPr>
        </a:p>
      </dsp:txBody>
      <dsp:txXfrm>
        <a:off x="3467789" y="4825950"/>
        <a:ext cx="893625" cy="893625"/>
      </dsp:txXfrm>
    </dsp:sp>
    <dsp:sp modelId="{07A575C4-ECA3-4448-AB4E-86351992CBA7}">
      <dsp:nvSpPr>
        <dsp:cNvPr id="0" name=""/>
        <dsp:cNvSpPr/>
      </dsp:nvSpPr>
      <dsp:spPr>
        <a:xfrm rot="6757224">
          <a:off x="2315035" y="3957690"/>
          <a:ext cx="516481"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rot="10800000">
        <a:off x="2422305" y="3993599"/>
        <a:ext cx="361537" cy="322263"/>
      </dsp:txXfrm>
    </dsp:sp>
    <dsp:sp modelId="{38E5FD90-44D9-428D-9717-39DEEB75A53C}">
      <dsp:nvSpPr>
        <dsp:cNvPr id="0" name=""/>
        <dsp:cNvSpPr/>
      </dsp:nvSpPr>
      <dsp:spPr>
        <a:xfrm>
          <a:off x="1505318" y="4640891"/>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ADHD</a:t>
          </a:r>
          <a:r>
            <a:rPr kumimoji="1" lang="ja-JP" altLang="en-US" sz="1600" b="1" i="1" kern="1200" dirty="0">
              <a:latin typeface="Arial Narrow" pitchFamily="34" charset="0"/>
            </a:rPr>
            <a:t>　</a:t>
          </a:r>
          <a:r>
            <a:rPr kumimoji="1" lang="en-US" altLang="ja-JP" sz="1600" b="1" i="1" kern="1200" dirty="0">
              <a:latin typeface="Arial Narrow" pitchFamily="34" charset="0"/>
            </a:rPr>
            <a:t>Diagnosis</a:t>
          </a:r>
          <a:endParaRPr lang="ja-JP" altLang="en-US" sz="1600" b="1" i="1" kern="1200" dirty="0">
            <a:latin typeface="Arial Narrow" pitchFamily="34" charset="0"/>
          </a:endParaRPr>
        </a:p>
      </dsp:txBody>
      <dsp:txXfrm>
        <a:off x="1690394" y="4825967"/>
        <a:ext cx="893625" cy="893625"/>
      </dsp:txXfrm>
    </dsp:sp>
    <dsp:sp modelId="{E8C4F116-C38E-46F6-9F51-7ABB79572DB8}">
      <dsp:nvSpPr>
        <dsp:cNvPr id="0" name=""/>
        <dsp:cNvSpPr/>
      </dsp:nvSpPr>
      <dsp:spPr>
        <a:xfrm rot="9061464">
          <a:off x="1589486" y="3440277"/>
          <a:ext cx="598503"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rot="10800000">
        <a:off x="1740532" y="3508669"/>
        <a:ext cx="437372" cy="322263"/>
      </dsp:txXfrm>
    </dsp:sp>
    <dsp:sp modelId="{8C458BB1-D5CC-498F-B500-F04AF9F45910}">
      <dsp:nvSpPr>
        <dsp:cNvPr id="0" name=""/>
        <dsp:cNvSpPr/>
      </dsp:nvSpPr>
      <dsp:spPr>
        <a:xfrm>
          <a:off x="195288" y="3664783"/>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Handwriting Analysis and Recognition</a:t>
          </a:r>
          <a:endParaRPr lang="ja-JP" altLang="en-US" sz="1400" b="1" i="1" kern="1200" dirty="0">
            <a:latin typeface="Arial Narrow" pitchFamily="34" charset="0"/>
          </a:endParaRPr>
        </a:p>
      </dsp:txBody>
      <dsp:txXfrm>
        <a:off x="380364" y="3849859"/>
        <a:ext cx="893625" cy="893625"/>
      </dsp:txXfrm>
    </dsp:sp>
    <dsp:sp modelId="{8518A2A8-2A73-4491-99DD-F005E96DEE7A}">
      <dsp:nvSpPr>
        <dsp:cNvPr id="0" name=""/>
        <dsp:cNvSpPr/>
      </dsp:nvSpPr>
      <dsp:spPr>
        <a:xfrm rot="11365239">
          <a:off x="1507643" y="2580600"/>
          <a:ext cx="55035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10800000">
        <a:off x="1667687" y="2701208"/>
        <a:ext cx="389221" cy="322263"/>
      </dsp:txXfrm>
    </dsp:sp>
    <dsp:sp modelId="{F13706D4-6E42-41AC-B456-CC6DAE2D4A79}">
      <dsp:nvSpPr>
        <dsp:cNvPr id="0" name=""/>
        <dsp:cNvSpPr/>
      </dsp:nvSpPr>
      <dsp:spPr>
        <a:xfrm>
          <a:off x="0" y="202630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Handwriting</a:t>
          </a:r>
          <a:r>
            <a:rPr kumimoji="1" lang="en-US" altLang="ja-JP" sz="1600" b="1" i="1" kern="1200" baseline="0" dirty="0">
              <a:effectLst>
                <a:outerShdw blurRad="38100" dist="38100" dir="2700000" algn="tl">
                  <a:srgbClr val="000000">
                    <a:alpha val="43137"/>
                  </a:srgbClr>
                </a:outerShdw>
              </a:effectLst>
              <a:latin typeface="Arial Narrow" pitchFamily="34" charset="0"/>
              <a:ea typeface="돋움" pitchFamily="50" charset="-127"/>
            </a:rPr>
            <a:t> Synthesis</a:t>
          </a:r>
          <a:endParaRPr lang="ja-JP" altLang="en-US" sz="1600" b="1" i="1" kern="1200" dirty="0">
            <a:latin typeface="Arial Narrow" pitchFamily="34" charset="0"/>
          </a:endParaRPr>
        </a:p>
      </dsp:txBody>
      <dsp:txXfrm>
        <a:off x="185076" y="2211378"/>
        <a:ext cx="893625" cy="893625"/>
      </dsp:txXfrm>
    </dsp:sp>
    <dsp:sp modelId="{9F8E032A-A333-4D9E-9EC8-B23D919595F5}">
      <dsp:nvSpPr>
        <dsp:cNvPr id="0" name=""/>
        <dsp:cNvSpPr/>
      </dsp:nvSpPr>
      <dsp:spPr>
        <a:xfrm rot="13677576">
          <a:off x="1904960" y="1824027"/>
          <a:ext cx="561617"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10800000">
        <a:off x="2039477" y="1991282"/>
        <a:ext cx="400486" cy="322263"/>
      </dsp:txXfrm>
    </dsp:sp>
    <dsp:sp modelId="{D1DEB2CC-D4C4-44E3-8A14-EF1BD3637224}">
      <dsp:nvSpPr>
        <dsp:cNvPr id="0" name=""/>
        <dsp:cNvSpPr/>
      </dsp:nvSpPr>
      <dsp:spPr>
        <a:xfrm>
          <a:off x="765287" y="58611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User</a:t>
          </a:r>
          <a:r>
            <a:rPr kumimoji="1" 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 </a:t>
          </a: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Authentic-cation</a:t>
          </a:r>
          <a:endParaRPr kumimoji="1" lang="ja-JP" alt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endParaRPr>
        </a:p>
      </dsp:txBody>
      <dsp:txXfrm>
        <a:off x="950363" y="771188"/>
        <a:ext cx="893625" cy="89362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313705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r>
              <a:rPr lang="en-US" sz="1600" dirty="0"/>
              <a:t>Good morning! My name is </a:t>
            </a:r>
            <a:r>
              <a:rPr lang="en-US" sz="1600" dirty="0" err="1"/>
              <a:t>Jungpil</a:t>
            </a:r>
            <a:r>
              <a:rPr lang="en-US" sz="1600" dirty="0"/>
              <a:t> SHIN, in Pattern Processing Lab. </a:t>
            </a:r>
            <a:r>
              <a:rPr lang="en-US" sz="1600" dirty="0" err="1"/>
              <a:t>UoA</a:t>
            </a:r>
            <a:r>
              <a:rPr lang="en-US" sz="1600" dirty="0"/>
              <a:t>.</a:t>
            </a:r>
            <a:r>
              <a:rPr lang="ja-JP" altLang="en-US" sz="1600" dirty="0"/>
              <a:t>　１０：３５　１１：００  </a:t>
            </a:r>
            <a:r>
              <a:rPr lang="en-US" altLang="ja-JP" sz="1600" dirty="0"/>
              <a:t>13:08</a:t>
            </a:r>
            <a:endParaRPr lang="en-US" sz="1600" dirty="0"/>
          </a:p>
          <a:p>
            <a:endParaRPr lang="en-US" sz="1600" dirty="0"/>
          </a:p>
          <a:p>
            <a:r>
              <a:rPr lang="en-US" sz="1600" dirty="0"/>
              <a:t>The presentation Title is Vision and Sensor-Based System for Human Activity Recognition and</a:t>
            </a:r>
          </a:p>
          <a:p>
            <a:pPr marL="158735" indent="0">
              <a:buNone/>
            </a:pPr>
            <a:r>
              <a:rPr lang="en-US" sz="1600" dirty="0"/>
              <a:t>Automatic Control using Machine Learning</a:t>
            </a:r>
          </a:p>
          <a:p>
            <a:endParaRPr lang="en-US" sz="1600" dirty="0"/>
          </a:p>
          <a:p>
            <a:r>
              <a:rPr lang="ja-JP" altLang="en-US" sz="1600" dirty="0"/>
              <a:t>こんにちは、パターン処理学講座のシンです。</a:t>
            </a:r>
            <a:endParaRPr lang="en-US" altLang="ja-JP" sz="1600" dirty="0"/>
          </a:p>
          <a:p>
            <a:r>
              <a:rPr lang="ja-JP" altLang="en-US" sz="1600" dirty="0"/>
              <a:t>タイトルは    機械学習に基づいた、画像とセンサデータによる人間の行動認識と移動体の自動制御システム  です。</a:t>
            </a:r>
            <a:endParaRPr lang="en-US" altLang="ja-JP" sz="1600" dirty="0"/>
          </a:p>
        </p:txBody>
      </p:sp>
      <p:sp>
        <p:nvSpPr>
          <p:cNvPr id="4" name="Slide Number Placeholder 3"/>
          <p:cNvSpPr>
            <a:spLocks noGrp="1"/>
          </p:cNvSpPr>
          <p:nvPr>
            <p:ph type="sldNum" sz="quarter" idx="5"/>
          </p:nvPr>
        </p:nvSpPr>
        <p:spPr/>
        <p:txBody>
          <a:bodyPr lIns="91432" tIns="45716" rIns="91432" bIns="45716"/>
          <a:lstStyle/>
          <a:p>
            <a:pPr algn="r" defTabSz="457158">
              <a:buClrTx/>
              <a:defRPr/>
            </a:pPr>
            <a:fld id="{3D0FA76D-E0B5-47BD-9A49-0A4487CC1698}" type="slidenum">
              <a:rPr lang="en-US" sz="1200" kern="1200">
                <a:solidFill>
                  <a:prstClr val="black"/>
                </a:solidFill>
                <a:latin typeface="Calibri" panose="020F0502020204030204"/>
                <a:ea typeface="+mn-ea"/>
                <a:cs typeface="+mn-cs"/>
              </a:rPr>
              <a:pPr algn="r" defTabSz="457158">
                <a:buClrTx/>
                <a:defRPr/>
              </a:pPr>
              <a:t>1</a:t>
            </a:fld>
            <a:endParaRPr lang="en-US" sz="12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14256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301232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c92eb757a_0_9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bc92eb757a_0_9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nSpc>
                <a:spcPct val="115000"/>
              </a:lnSpc>
              <a:buClr>
                <a:schemeClr val="dk1"/>
              </a:buClr>
              <a:buNone/>
            </a:pPr>
            <a:endParaRPr lang="en-US" altLang="ja" sz="1200" b="1" dirty="0">
              <a:solidFill>
                <a:schemeClr val="dk1"/>
              </a:solidFill>
            </a:endParaRPr>
          </a:p>
        </p:txBody>
      </p:sp>
    </p:spTree>
    <p:extLst>
      <p:ext uri="{BB962C8B-B14F-4D97-AF65-F5344CB8AC3E}">
        <p14:creationId xmlns:p14="http://schemas.microsoft.com/office/powerpoint/2010/main" val="2689609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c92eb757a_0_9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bc92eb757a_0_9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263685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c1e700c2a_0_55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bc1e700c2a_0_55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32052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c1e700c2a_0_547: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bc1e700c2a_0_547: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440647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356030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1e700c2a_0_46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c1e700c2a_0_46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indent="0">
              <a:lnSpc>
                <a:spcPct val="115000"/>
              </a:lnSpc>
              <a:buNone/>
            </a:pPr>
            <a:endParaRPr lang="en-US" altLang="ja-JP" sz="1200" dirty="0"/>
          </a:p>
        </p:txBody>
      </p:sp>
    </p:spTree>
    <p:extLst>
      <p:ext uri="{BB962C8B-B14F-4D97-AF65-F5344CB8AC3E}">
        <p14:creationId xmlns:p14="http://schemas.microsoft.com/office/powerpoint/2010/main" val="1722632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c92eb757a_0_140: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3" name="Google Shape;433;gbc92eb757a_0_140:notes"/>
          <p:cNvSpPr txBox="1">
            <a:spLocks noGrp="1"/>
          </p:cNvSpPr>
          <p:nvPr>
            <p:ph type="body" idx="1"/>
          </p:nvPr>
        </p:nvSpPr>
        <p:spPr>
          <a:xfrm>
            <a:off x="897313" y="4688919"/>
            <a:ext cx="4941033" cy="4437899"/>
          </a:xfrm>
          <a:prstGeom prst="rect">
            <a:avLst/>
          </a:prstGeom>
          <a:noFill/>
          <a:ln>
            <a:noFill/>
          </a:ln>
        </p:spPr>
        <p:txBody>
          <a:bodyPr spcFirstLastPara="1" wrap="square" lIns="94516" tIns="47246" rIns="94516" bIns="47246" anchor="t" anchorCtr="0">
            <a:noAutofit/>
          </a:bodyPr>
          <a:lstStyle/>
          <a:p>
            <a:pPr marL="0" indent="0">
              <a:buSzPts val="1400"/>
              <a:buNone/>
            </a:pPr>
            <a:endParaRPr dirty="0"/>
          </a:p>
        </p:txBody>
      </p:sp>
      <p:sp>
        <p:nvSpPr>
          <p:cNvPr id="434" name="Google Shape;434;gbc92eb757a_0_140:notes"/>
          <p:cNvSpPr txBox="1">
            <a:spLocks noGrp="1"/>
          </p:cNvSpPr>
          <p:nvPr>
            <p:ph type="sldNum" idx="12"/>
          </p:nvPr>
        </p:nvSpPr>
        <p:spPr>
          <a:xfrm>
            <a:off x="3818692" y="9373229"/>
            <a:ext cx="2917063" cy="493316"/>
          </a:xfrm>
          <a:prstGeom prst="rect">
            <a:avLst/>
          </a:prstGeom>
          <a:noFill/>
          <a:ln>
            <a:noFill/>
          </a:ln>
        </p:spPr>
        <p:txBody>
          <a:bodyPr spcFirstLastPara="1" wrap="square" lIns="94516" tIns="47246" rIns="94516" bIns="47246" anchor="b" anchorCtr="0">
            <a:noAutofit/>
          </a:bodyPr>
          <a:lstStyle/>
          <a:p>
            <a:pPr algn="r">
              <a:buSzPts val="1400"/>
            </a:pPr>
            <a:fld id="{00000000-1234-1234-1234-123412341234}" type="slidenum">
              <a:rPr lang="en-US" altLang="ja"/>
              <a:pPr algn="r">
                <a:buSzPts val="1400"/>
              </a:pPr>
              <a:t>19</a:t>
            </a:fld>
            <a:endParaRPr/>
          </a:p>
        </p:txBody>
      </p:sp>
    </p:spTree>
    <p:extLst>
      <p:ext uri="{BB962C8B-B14F-4D97-AF65-F5344CB8AC3E}">
        <p14:creationId xmlns:p14="http://schemas.microsoft.com/office/powerpoint/2010/main" val="327784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1700" y="739775"/>
            <a:ext cx="4932363" cy="3700463"/>
          </a:xfrm>
        </p:spPr>
      </p:sp>
      <p:sp>
        <p:nvSpPr>
          <p:cNvPr id="3" name="ノート プレースホルダー 2"/>
          <p:cNvSpPr>
            <a:spLocks noGrp="1"/>
          </p:cNvSpPr>
          <p:nvPr>
            <p:ph type="body" idx="1"/>
          </p:nvPr>
        </p:nvSpPr>
        <p:spPr/>
        <p:txBody>
          <a:bodyPr/>
          <a:lstStyle/>
          <a:p>
            <a:r>
              <a:rPr lang="en-US" altLang="ja-JP" sz="1300" dirty="0"/>
              <a:t>The</a:t>
            </a:r>
            <a:r>
              <a:rPr lang="ja-JP" altLang="en-US" sz="1300" dirty="0"/>
              <a:t> </a:t>
            </a:r>
            <a:r>
              <a:rPr lang="en-US" altLang="ja-JP" sz="1300" dirty="0"/>
              <a:t>Given Cluster</a:t>
            </a:r>
            <a:r>
              <a:rPr lang="ja-JP" altLang="en-US" sz="1300" dirty="0"/>
              <a:t> </a:t>
            </a:r>
            <a:r>
              <a:rPr lang="en-US" altLang="ja-JP" sz="1300" dirty="0"/>
              <a:t>name</a:t>
            </a:r>
            <a:r>
              <a:rPr lang="ja-JP" altLang="en-US" sz="1300" dirty="0"/>
              <a:t> </a:t>
            </a:r>
            <a:r>
              <a:rPr lang="en-US" altLang="ja-JP" sz="1300" dirty="0"/>
              <a:t>is</a:t>
            </a:r>
            <a:r>
              <a:rPr lang="ja-JP" altLang="en-US" sz="1300" dirty="0"/>
              <a:t> </a:t>
            </a:r>
            <a:r>
              <a:rPr lang="en-US" altLang="ja-JP" sz="1300" dirty="0"/>
              <a:t>..</a:t>
            </a:r>
          </a:p>
          <a:p>
            <a:r>
              <a:rPr lang="en-US" altLang="ja-JP" sz="1300" dirty="0"/>
              <a:t>The Tentative Cluster name for the Research Power Reinforcement is ..</a:t>
            </a:r>
          </a:p>
          <a:p>
            <a:br>
              <a:rPr lang="en-US" altLang="ja-JP" dirty="0"/>
            </a:br>
            <a:endParaRPr lang="en-US" altLang="ja-JP" dirty="0"/>
          </a:p>
        </p:txBody>
      </p:sp>
      <p:sp>
        <p:nvSpPr>
          <p:cNvPr id="4" name="スライド番号プレースホルダー 3"/>
          <p:cNvSpPr>
            <a:spLocks noGrp="1"/>
          </p:cNvSpPr>
          <p:nvPr>
            <p:ph type="sldNum" sz="quarter" idx="10"/>
          </p:nvPr>
        </p:nvSpPr>
        <p:spPr/>
        <p:txBody>
          <a:bodyPr lIns="91432" tIns="45716" rIns="91432" bIns="45716"/>
          <a:lstStyle/>
          <a:p>
            <a:pPr algn="r" defTabSz="804594">
              <a:buClrTx/>
              <a:defRPr/>
            </a:pPr>
            <a:fld id="{B0C3FF80-094C-4E55-9D5D-2673B4CCFDB3}" type="slidenum">
              <a:rPr lang="en-US" sz="1200" kern="1200">
                <a:solidFill>
                  <a:prstClr val="black"/>
                </a:solidFill>
                <a:latin typeface="Calibri" panose="020F0502020204030204"/>
                <a:ea typeface="+mn-ea"/>
              </a:rPr>
              <a:pPr algn="r" defTabSz="804594">
                <a:buClrTx/>
                <a:defRPr/>
              </a:pPr>
              <a:t>2</a:t>
            </a:fld>
            <a:endParaRPr lang="en-US" sz="1200" kern="1200">
              <a:solidFill>
                <a:prstClr val="black"/>
              </a:solidFill>
              <a:latin typeface="Calibri" panose="020F0502020204030204"/>
              <a:ea typeface="+mn-ea"/>
            </a:endParaRPr>
          </a:p>
        </p:txBody>
      </p:sp>
    </p:spTree>
    <p:extLst>
      <p:ext uri="{BB962C8B-B14F-4D97-AF65-F5344CB8AC3E}">
        <p14:creationId xmlns:p14="http://schemas.microsoft.com/office/powerpoint/2010/main" val="413073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notes"/>
          <p:cNvSpPr>
            <a:spLocks noGrp="1" noRot="1" noChangeAspect="1"/>
          </p:cNvSpPr>
          <p:nvPr>
            <p:ph type="sldImg" idx="2"/>
          </p:nvPr>
        </p:nvSpPr>
        <p:spPr>
          <a:xfrm>
            <a:off x="596900" y="1389063"/>
            <a:ext cx="5000625" cy="37512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4" name="Google Shape;1074;p4:notes"/>
          <p:cNvSpPr txBox="1">
            <a:spLocks noGrp="1"/>
          </p:cNvSpPr>
          <p:nvPr>
            <p:ph type="body" idx="1"/>
          </p:nvPr>
        </p:nvSpPr>
        <p:spPr>
          <a:xfrm>
            <a:off x="630379" y="4894341"/>
            <a:ext cx="5043015" cy="4636742"/>
          </a:xfrm>
          <a:prstGeom prst="rect">
            <a:avLst/>
          </a:prstGeom>
          <a:noFill/>
          <a:ln>
            <a:noFill/>
          </a:ln>
        </p:spPr>
        <p:txBody>
          <a:bodyPr spcFirstLastPara="1" wrap="square" lIns="87900" tIns="43938" rIns="87900" bIns="43938" anchor="t" anchorCtr="0">
            <a:noAutofit/>
          </a:bodyPr>
          <a:lstStyle/>
          <a:p>
            <a:pPr marL="0" indent="0">
              <a:buSzPts val="1400"/>
              <a:buNone/>
            </a:pPr>
            <a:r>
              <a:rPr lang="en-US" dirty="0">
                <a:solidFill>
                  <a:srgbClr val="000000"/>
                </a:solidFill>
                <a:latin typeface="Arial"/>
                <a:ea typeface="Arial"/>
                <a:cs typeface="Arial"/>
                <a:sym typeface="Arial"/>
              </a:rPr>
              <a:t>The Cluster-Project Purpose:</a:t>
            </a:r>
          </a:p>
          <a:p>
            <a:pPr marL="274732" indent="-274732">
              <a:buSzPts val="1400"/>
              <a:buFont typeface="Arial" panose="020B0604020202020204" pitchFamily="34" charset="0"/>
              <a:buChar char="•"/>
            </a:pPr>
            <a:endParaRPr lang="en-US" dirty="0">
              <a:solidFill>
                <a:srgbClr val="000000"/>
              </a:solidFill>
              <a:latin typeface="Arial"/>
              <a:ea typeface="Arial"/>
              <a:cs typeface="Arial"/>
              <a:sym typeface="Arial"/>
            </a:endParaRP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The mission of this cluster is to develop and improve strategies to enhance collaboration and interaction on the research topics, such as pattern recognition, human-computer interaction, computer vision and image processing, computer graphics, and embedded systems. </a:t>
            </a: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This group conducts research and development of algorithms for control and decision making using the functionality of DNN, and images and videos are considered as input.</a:t>
            </a: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The research plan relies on novel interactions, mixed realities, visualizations, and collaborative technologies to promote HCI and autonomous driving</a:t>
            </a:r>
          </a:p>
          <a:p>
            <a:pPr marL="274732" indent="-274732">
              <a:buSzPts val="1400"/>
              <a:buFont typeface="Arial" panose="020B0604020202020204" pitchFamily="34" charset="0"/>
              <a:buChar char="•"/>
            </a:pPr>
            <a:endParaRPr lang="en-US" dirty="0">
              <a:solidFill>
                <a:srgbClr val="000000"/>
              </a:solidFill>
              <a:latin typeface="Arial"/>
              <a:cs typeface="Arial"/>
              <a:sym typeface="Arial"/>
            </a:endParaRPr>
          </a:p>
          <a:p>
            <a:pPr marL="0" indent="0">
              <a:buSzPts val="1400"/>
              <a:buNone/>
            </a:pPr>
            <a:r>
              <a:rPr lang="ja-JP" altLang="en-US" dirty="0"/>
              <a:t>クラスター・プロジェクトの目的</a:t>
            </a:r>
          </a:p>
          <a:p>
            <a:pPr marL="0" indent="0">
              <a:buSzPts val="1400"/>
              <a:buNone/>
            </a:pPr>
            <a:endParaRPr lang="ja-JP" altLang="en-US" dirty="0"/>
          </a:p>
          <a:p>
            <a:pPr marL="0" indent="0">
              <a:buSzPts val="1400"/>
              <a:buNone/>
            </a:pPr>
            <a:r>
              <a:rPr lang="ja-JP" altLang="en-US" dirty="0"/>
              <a:t>このクラスターの目的は、</a:t>
            </a:r>
            <a:endParaRPr lang="en-US" altLang="ja-JP" dirty="0"/>
          </a:p>
          <a:p>
            <a:pPr marL="0" indent="0">
              <a:buSzPts val="1400"/>
              <a:buNone/>
            </a:pPr>
            <a:r>
              <a:rPr lang="ja-JP" altLang="en-US" dirty="0"/>
              <a:t>パターン認識、ヒューマン・コンピュータ・インタラクション、コンピュータビジョンと画像処理、コンピュータグラフィックス、組み込みシステムなどの</a:t>
            </a:r>
            <a:endParaRPr lang="en-US" altLang="ja-JP" dirty="0"/>
          </a:p>
          <a:p>
            <a:pPr marL="0" indent="0">
              <a:buSzPts val="1400"/>
              <a:buNone/>
            </a:pPr>
            <a:r>
              <a:rPr lang="ja-JP" altLang="en-US" dirty="0"/>
              <a:t>研究テーマについて、共同研究や相互の情報交換を強化していくことです。</a:t>
            </a:r>
            <a:endParaRPr lang="en-US" altLang="ja-JP" dirty="0"/>
          </a:p>
          <a:p>
            <a:pPr marL="0" indent="0">
              <a:buSzPts val="1400"/>
              <a:buNone/>
            </a:pPr>
            <a:endParaRPr lang="ja-JP" altLang="en-US" dirty="0"/>
          </a:p>
          <a:p>
            <a:pPr marL="0" indent="0" defTabSz="914315">
              <a:buSzPts val="1400"/>
              <a:buNone/>
              <a:defRPr/>
            </a:pPr>
            <a:r>
              <a:rPr lang="ja-JP" altLang="en-US" dirty="0"/>
              <a:t>このグループでは、画像を主要な入力としたシステムにおいて、</a:t>
            </a:r>
          </a:p>
          <a:p>
            <a:pPr marL="0" indent="0">
              <a:buSzPts val="1400"/>
              <a:buNone/>
            </a:pPr>
            <a:r>
              <a:rPr lang="ja-JP" altLang="en-US" dirty="0"/>
              <a:t>深層学習の機能を利用した制御や意思決定のためのアルゴリズムの研究開発を行います。</a:t>
            </a:r>
            <a:endParaRPr lang="en-US" altLang="ja-JP" dirty="0"/>
          </a:p>
          <a:p>
            <a:pPr>
              <a:buSzPts val="1400"/>
            </a:pPr>
            <a:endParaRPr sz="900" dirty="0"/>
          </a:p>
        </p:txBody>
      </p:sp>
      <p:sp>
        <p:nvSpPr>
          <p:cNvPr id="1075" name="Google Shape;1075;p4:notes"/>
          <p:cNvSpPr txBox="1">
            <a:spLocks noGrp="1"/>
          </p:cNvSpPr>
          <p:nvPr>
            <p:ph type="sldNum" idx="12"/>
          </p:nvPr>
        </p:nvSpPr>
        <p:spPr>
          <a:xfrm>
            <a:off x="3570679" y="9786891"/>
            <a:ext cx="2731633" cy="515193"/>
          </a:xfrm>
          <a:prstGeom prst="rect">
            <a:avLst/>
          </a:prstGeom>
          <a:noFill/>
          <a:ln>
            <a:noFill/>
          </a:ln>
        </p:spPr>
        <p:txBody>
          <a:bodyPr spcFirstLastPara="1" wrap="square" lIns="87900" tIns="43938" rIns="87900" bIns="43938" anchor="b" anchorCtr="0">
            <a:noAutofit/>
          </a:bodyPr>
          <a:lstStyle/>
          <a:p>
            <a:pPr defTabSz="879141">
              <a:buSzPts val="1400"/>
              <a:defRPr/>
            </a:pPr>
            <a:fld id="{00000000-1234-1234-1234-123412341234}" type="slidenum">
              <a:rPr lang="en-US" sz="1300">
                <a:latin typeface="Calibri" panose="020F0502020204030204"/>
                <a:ea typeface="Calibri"/>
                <a:cs typeface="Calibri"/>
                <a:sym typeface="Calibri"/>
              </a:rPr>
              <a:pPr defTabSz="879141">
                <a:buSzPts val="1400"/>
                <a:defRPr/>
              </a:pPr>
              <a:t>3</a:t>
            </a:fld>
            <a:endParaRPr sz="1300">
              <a:latin typeface="Calibri" panose="020F0502020204030204"/>
              <a:ea typeface="Calibri"/>
              <a:cs typeface="Calibri"/>
              <a:sym typeface="Calibri"/>
            </a:endParaRPr>
          </a:p>
        </p:txBody>
      </p:sp>
    </p:spTree>
    <p:extLst>
      <p:ext uri="{BB962C8B-B14F-4D97-AF65-F5344CB8AC3E}">
        <p14:creationId xmlns:p14="http://schemas.microsoft.com/office/powerpoint/2010/main" val="11078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notes"/>
          <p:cNvSpPr>
            <a:spLocks noGrp="1" noRot="1" noChangeAspect="1"/>
          </p:cNvSpPr>
          <p:nvPr>
            <p:ph type="sldImg" idx="2"/>
          </p:nvPr>
        </p:nvSpPr>
        <p:spPr>
          <a:xfrm>
            <a:off x="596900" y="1389063"/>
            <a:ext cx="5000625" cy="37512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4" name="Google Shape;1074;p4:notes"/>
          <p:cNvSpPr txBox="1">
            <a:spLocks noGrp="1"/>
          </p:cNvSpPr>
          <p:nvPr>
            <p:ph type="body" idx="1"/>
          </p:nvPr>
        </p:nvSpPr>
        <p:spPr>
          <a:xfrm>
            <a:off x="630379" y="4894341"/>
            <a:ext cx="5043015" cy="4636742"/>
          </a:xfrm>
          <a:prstGeom prst="rect">
            <a:avLst/>
          </a:prstGeom>
          <a:noFill/>
          <a:ln>
            <a:noFill/>
          </a:ln>
        </p:spPr>
        <p:txBody>
          <a:bodyPr spcFirstLastPara="1" wrap="square" lIns="87900" tIns="43938" rIns="87900" bIns="43938" anchor="t" anchorCtr="0">
            <a:noAutofit/>
          </a:bodyPr>
          <a:lstStyle/>
          <a:p>
            <a:pPr marL="274732" indent="-274732">
              <a:buSzPts val="1400"/>
              <a:buFont typeface="Arial" panose="020B0604020202020204" pitchFamily="34" charset="0"/>
              <a:buChar char="•"/>
            </a:pPr>
            <a:endParaRPr lang="en-US" dirty="0">
              <a:solidFill>
                <a:srgbClr val="000000"/>
              </a:solidFill>
              <a:latin typeface="Arial"/>
              <a:ea typeface="Arial"/>
              <a:cs typeface="Arial"/>
              <a:sym typeface="Arial"/>
            </a:endParaRP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Human-computer interaction (HCI) is a multidisciplinary field of study focusing on the design of computer technology and, in particular, the interaction between humans (the users) and computers. </a:t>
            </a:r>
          </a:p>
          <a:p>
            <a:pPr marL="274732" indent="-274732">
              <a:buSzPts val="1400"/>
              <a:buFont typeface="Arial" panose="020B0604020202020204" pitchFamily="34" charset="0"/>
              <a:buChar char="•"/>
            </a:pPr>
            <a:r>
              <a:rPr lang="en-US" dirty="0">
                <a:solidFill>
                  <a:srgbClr val="000000"/>
                </a:solidFill>
                <a:latin typeface="Arial"/>
                <a:cs typeface="Arial"/>
                <a:sym typeface="Arial"/>
              </a:rPr>
              <a:t>There are different types of applications such as, Human-computer interaction, touch free interface, air-writing, virtual reality, brain-computer interface etc. </a:t>
            </a:r>
          </a:p>
          <a:p>
            <a:pPr marL="274732" indent="-274732" defTabSz="879141">
              <a:buSzPts val="1400"/>
              <a:buFont typeface="Arial" panose="020B0604020202020204" pitchFamily="34" charset="0"/>
              <a:buChar char="•"/>
              <a:defRPr/>
            </a:pPr>
            <a:r>
              <a:rPr lang="en-US" altLang="en-US" dirty="0">
                <a:latin typeface="Times New Roman" panose="02020603050405020304" pitchFamily="18" charset="0"/>
                <a:ea typeface="Yu Mincho" panose="02020400000000000000" pitchFamily="18" charset="-128"/>
              </a:rPr>
              <a:t>Recently, gesture recognition plays an important role in HCI </a:t>
            </a:r>
            <a:r>
              <a:rPr lang="en-US" dirty="0">
                <a:solidFill>
                  <a:srgbClr val="000000"/>
                </a:solidFill>
                <a:latin typeface="Arial"/>
                <a:ea typeface="Arial"/>
                <a:cs typeface="Arial"/>
                <a:sym typeface="Arial"/>
              </a:rPr>
              <a:t>especially the hand is the most convenient and direct way of expressing our feelings compared to the other part of the body</a:t>
            </a:r>
          </a:p>
          <a:p>
            <a:pPr marL="274732" indent="-274732" defTabSz="879141">
              <a:buSzPts val="1400"/>
              <a:buFont typeface="Arial" panose="020B0604020202020204" pitchFamily="34" charset="0"/>
              <a:buChar char="•"/>
              <a:defRPr/>
            </a:pPr>
            <a:r>
              <a:rPr lang="en-US" dirty="0">
                <a:solidFill>
                  <a:srgbClr val="000000"/>
                </a:solidFill>
                <a:latin typeface="Arial"/>
                <a:ea typeface="Arial"/>
                <a:cs typeface="Arial"/>
                <a:sym typeface="Arial"/>
              </a:rPr>
              <a:t>The depth camera can capture RGB information as well as depth information and is effective as a non-touch interface </a:t>
            </a:r>
          </a:p>
          <a:p>
            <a:pPr defTabSz="879141">
              <a:buSzPts val="1400"/>
              <a:defRPr/>
            </a:pPr>
            <a:endParaRPr lang="en-US" dirty="0">
              <a:solidFill>
                <a:srgbClr val="000000"/>
              </a:solidFill>
              <a:latin typeface="Arial"/>
              <a:cs typeface="Arial"/>
              <a:sym typeface="Arial"/>
            </a:endParaRPr>
          </a:p>
          <a:p>
            <a:pPr defTabSz="879141">
              <a:buSzPts val="1400"/>
              <a:defRPr/>
            </a:pPr>
            <a:r>
              <a:rPr lang="ja-JP" altLang="en-US" dirty="0">
                <a:solidFill>
                  <a:srgbClr val="000000"/>
                </a:solidFill>
                <a:latin typeface="Arial"/>
                <a:cs typeface="Arial"/>
                <a:sym typeface="Arial"/>
              </a:rPr>
              <a:t>下記のコメントは微妙です。</a:t>
            </a: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１．画像の入力をメインとした</a:t>
            </a:r>
            <a:r>
              <a:rPr lang="en-US" dirty="0">
                <a:solidFill>
                  <a:srgbClr val="000000"/>
                </a:solidFill>
                <a:latin typeface="Arial"/>
                <a:cs typeface="Arial"/>
                <a:sym typeface="Arial"/>
              </a:rPr>
              <a:t>DNN</a:t>
            </a:r>
            <a:r>
              <a:rPr lang="ja-JP" altLang="en-US" dirty="0">
                <a:solidFill>
                  <a:srgbClr val="000000"/>
                </a:solidFill>
                <a:latin typeface="Arial"/>
                <a:cs typeface="Arial"/>
                <a:sym typeface="Arial"/>
              </a:rPr>
              <a:t>を扱う</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We use DNNs that deal with image/videos.</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２．</a:t>
            </a:r>
            <a:r>
              <a:rPr lang="ja-JP" altLang="en-US" dirty="0">
                <a:solidFill>
                  <a:srgbClr val="000000"/>
                </a:solidFill>
                <a:latin typeface="Arial"/>
                <a:cs typeface="Arial"/>
                <a:sym typeface="Arial"/>
              </a:rPr>
              <a:t>画像から、機器を制御するための情報を取り出す。</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または、画像から直接機器を制御する。</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The system contains DNN part and </a:t>
            </a:r>
            <a:r>
              <a:rPr lang="en-US" dirty="0" err="1">
                <a:solidFill>
                  <a:srgbClr val="000000"/>
                </a:solidFill>
                <a:latin typeface="Arial"/>
                <a:cs typeface="Arial"/>
                <a:sym typeface="Arial"/>
              </a:rPr>
              <a:t>desision</a:t>
            </a:r>
            <a:r>
              <a:rPr lang="en-US" dirty="0">
                <a:solidFill>
                  <a:srgbClr val="000000"/>
                </a:solidFill>
                <a:latin typeface="Arial"/>
                <a:cs typeface="Arial"/>
                <a:sym typeface="Arial"/>
              </a:rPr>
              <a:t>-making part.</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DNNs extract information to control devices from images, and the pass the result to </a:t>
            </a:r>
            <a:r>
              <a:rPr lang="en-US" dirty="0" err="1">
                <a:solidFill>
                  <a:srgbClr val="000000"/>
                </a:solidFill>
                <a:latin typeface="Arial"/>
                <a:cs typeface="Arial"/>
                <a:sym typeface="Arial"/>
              </a:rPr>
              <a:t>desition-makeing</a:t>
            </a:r>
            <a:r>
              <a:rPr lang="en-US" dirty="0">
                <a:solidFill>
                  <a:srgbClr val="000000"/>
                </a:solidFill>
                <a:latin typeface="Arial"/>
                <a:cs typeface="Arial"/>
                <a:sym typeface="Arial"/>
              </a:rPr>
              <a:t> part.</a:t>
            </a:r>
          </a:p>
          <a:p>
            <a:pPr marL="274732" indent="-274732" defTabSz="879141">
              <a:buSzPts val="1400"/>
              <a:buFont typeface="Arial" panose="020B0604020202020204" pitchFamily="34" charset="0"/>
              <a:buChar char="•"/>
              <a:defRPr/>
            </a:pPr>
            <a:r>
              <a:rPr lang="en-US" dirty="0" err="1">
                <a:solidFill>
                  <a:srgbClr val="000000"/>
                </a:solidFill>
                <a:latin typeface="Arial"/>
                <a:cs typeface="Arial"/>
                <a:sym typeface="Arial"/>
              </a:rPr>
              <a:t>Desision</a:t>
            </a:r>
            <a:r>
              <a:rPr lang="en-US" dirty="0">
                <a:solidFill>
                  <a:srgbClr val="000000"/>
                </a:solidFill>
                <a:latin typeface="Arial"/>
                <a:cs typeface="Arial"/>
                <a:sym typeface="Arial"/>
              </a:rPr>
              <a:t>-making part makes </a:t>
            </a:r>
            <a:r>
              <a:rPr lang="en-US" dirty="0" err="1">
                <a:solidFill>
                  <a:srgbClr val="000000"/>
                </a:solidFill>
                <a:latin typeface="Arial"/>
                <a:cs typeface="Arial"/>
                <a:sym typeface="Arial"/>
              </a:rPr>
              <a:t>dicitions</a:t>
            </a:r>
            <a:r>
              <a:rPr lang="en-US" dirty="0">
                <a:solidFill>
                  <a:srgbClr val="000000"/>
                </a:solidFill>
                <a:latin typeface="Arial"/>
                <a:cs typeface="Arial"/>
                <a:sym typeface="Arial"/>
              </a:rPr>
              <a:t> to control devices and/or show results to human.</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３．</a:t>
            </a:r>
            <a:r>
              <a:rPr lang="ja-JP" altLang="en-US" dirty="0">
                <a:solidFill>
                  <a:srgbClr val="000000"/>
                </a:solidFill>
                <a:latin typeface="Arial"/>
                <a:cs typeface="Arial"/>
                <a:sym typeface="Arial"/>
              </a:rPr>
              <a:t>機器の制御は、教師あり学習から始める。</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システムの効率を上げるために、自律的に学習し、制御を更新する技術を導入する。</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制御を人間と協調して更新できるよう、</a:t>
            </a:r>
            <a:r>
              <a:rPr lang="en-US" dirty="0">
                <a:solidFill>
                  <a:srgbClr val="000000"/>
                </a:solidFill>
                <a:latin typeface="Arial"/>
                <a:cs typeface="Arial"/>
                <a:sym typeface="Arial"/>
              </a:rPr>
              <a:t>DNN</a:t>
            </a:r>
            <a:r>
              <a:rPr lang="ja-JP" altLang="en-US" dirty="0">
                <a:solidFill>
                  <a:srgbClr val="000000"/>
                </a:solidFill>
                <a:latin typeface="Arial"/>
                <a:cs typeface="Arial"/>
                <a:sym typeface="Arial"/>
              </a:rPr>
              <a:t>の判断の根拠を人間に説明する仕組みを作る。</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We start from supervised </a:t>
            </a:r>
            <a:r>
              <a:rPr lang="en-US" dirty="0" err="1">
                <a:solidFill>
                  <a:srgbClr val="000000"/>
                </a:solidFill>
                <a:latin typeface="Arial"/>
                <a:cs typeface="Arial"/>
                <a:sym typeface="Arial"/>
              </a:rPr>
              <a:t>lerning</a:t>
            </a:r>
            <a:r>
              <a:rPr lang="en-US" dirty="0">
                <a:solidFill>
                  <a:srgbClr val="000000"/>
                </a:solidFill>
                <a:latin typeface="Arial"/>
                <a:cs typeface="Arial"/>
                <a:sym typeface="Arial"/>
              </a:rPr>
              <a:t>. We introduce autonomous </a:t>
            </a:r>
            <a:r>
              <a:rPr lang="en-US" dirty="0" err="1">
                <a:solidFill>
                  <a:srgbClr val="000000"/>
                </a:solidFill>
                <a:latin typeface="Arial"/>
                <a:cs typeface="Arial"/>
                <a:sym typeface="Arial"/>
              </a:rPr>
              <a:t>learining</a:t>
            </a:r>
            <a:r>
              <a:rPr lang="en-US" dirty="0">
                <a:solidFill>
                  <a:srgbClr val="000000"/>
                </a:solidFill>
                <a:latin typeface="Arial"/>
                <a:cs typeface="Arial"/>
                <a:sym typeface="Arial"/>
              </a:rPr>
              <a:t>/updating technologies in the </a:t>
            </a:r>
            <a:r>
              <a:rPr lang="en-US" dirty="0" err="1">
                <a:solidFill>
                  <a:srgbClr val="000000"/>
                </a:solidFill>
                <a:latin typeface="Arial"/>
                <a:cs typeface="Arial"/>
                <a:sym typeface="Arial"/>
              </a:rPr>
              <a:t>disition</a:t>
            </a:r>
            <a:r>
              <a:rPr lang="en-US" dirty="0">
                <a:solidFill>
                  <a:srgbClr val="000000"/>
                </a:solidFill>
                <a:latin typeface="Arial"/>
                <a:cs typeface="Arial"/>
                <a:sym typeface="Arial"/>
              </a:rPr>
              <a:t>-making part.</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In order to update control part collaborate with human and AIs, we implement explanation technologies of AI decisions. </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In explanation, we need computer graphics/AR </a:t>
            </a:r>
            <a:r>
              <a:rPr lang="en-US" dirty="0" err="1">
                <a:solidFill>
                  <a:srgbClr val="000000"/>
                </a:solidFill>
                <a:latin typeface="Arial"/>
                <a:cs typeface="Arial"/>
                <a:sym typeface="Arial"/>
              </a:rPr>
              <a:t>technorogies</a:t>
            </a:r>
            <a:r>
              <a:rPr lang="en-US" dirty="0">
                <a:solidFill>
                  <a:srgbClr val="000000"/>
                </a:solidFill>
                <a:latin typeface="Arial"/>
                <a:cs typeface="Arial"/>
                <a:sym typeface="Arial"/>
              </a:rPr>
              <a:t> to show the result.</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a:buSzPts val="1400"/>
            </a:pPr>
            <a:endParaRPr sz="900" dirty="0"/>
          </a:p>
        </p:txBody>
      </p:sp>
      <p:sp>
        <p:nvSpPr>
          <p:cNvPr id="1075" name="Google Shape;1075;p4:notes"/>
          <p:cNvSpPr txBox="1">
            <a:spLocks noGrp="1"/>
          </p:cNvSpPr>
          <p:nvPr>
            <p:ph type="sldNum" idx="12"/>
          </p:nvPr>
        </p:nvSpPr>
        <p:spPr>
          <a:xfrm>
            <a:off x="3570679" y="9786891"/>
            <a:ext cx="2731633" cy="515193"/>
          </a:xfrm>
          <a:prstGeom prst="rect">
            <a:avLst/>
          </a:prstGeom>
          <a:noFill/>
          <a:ln>
            <a:noFill/>
          </a:ln>
        </p:spPr>
        <p:txBody>
          <a:bodyPr spcFirstLastPara="1" wrap="square" lIns="87900" tIns="43938" rIns="87900" bIns="43938" anchor="b" anchorCtr="0">
            <a:noAutofit/>
          </a:bodyPr>
          <a:lstStyle/>
          <a:p>
            <a:pPr defTabSz="879141">
              <a:buSzPts val="1400"/>
              <a:defRPr/>
            </a:pPr>
            <a:fld id="{00000000-1234-1234-1234-123412341234}" type="slidenum">
              <a:rPr lang="en-US" sz="1300">
                <a:latin typeface="Calibri" panose="020F0502020204030204"/>
                <a:ea typeface="Calibri"/>
                <a:cs typeface="Calibri"/>
                <a:sym typeface="Calibri"/>
              </a:rPr>
              <a:pPr defTabSz="879141">
                <a:buSzPts val="1400"/>
                <a:defRPr/>
              </a:pPr>
              <a:t>4</a:t>
            </a:fld>
            <a:endParaRPr sz="1300">
              <a:latin typeface="Calibri" panose="020F0502020204030204"/>
              <a:ea typeface="Calibri"/>
              <a:cs typeface="Calibri"/>
              <a:sym typeface="Calibri"/>
            </a:endParaRPr>
          </a:p>
        </p:txBody>
      </p:sp>
    </p:spTree>
    <p:extLst>
      <p:ext uri="{BB962C8B-B14F-4D97-AF65-F5344CB8AC3E}">
        <p14:creationId xmlns:p14="http://schemas.microsoft.com/office/powerpoint/2010/main" val="33764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xfrm>
            <a:off x="3747371" y="10111555"/>
            <a:ext cx="2866806" cy="5341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defTabSz="935496" eaLnBrk="0" hangingPunct="0">
              <a:defRPr kumimoji="1" b="1" i="1" baseline="30000">
                <a:solidFill>
                  <a:srgbClr val="990000"/>
                </a:solidFill>
                <a:latin typeface="Arial Black" pitchFamily="34" charset="0"/>
                <a:ea typeface="ＭＳ Ｐゴシック" pitchFamily="34" charset="-128"/>
              </a:defRPr>
            </a:lvl1pPr>
            <a:lvl2pPr marL="711890" indent="-273805" defTabSz="935496" eaLnBrk="0" hangingPunct="0">
              <a:defRPr kumimoji="1" b="1" i="1" baseline="30000">
                <a:solidFill>
                  <a:srgbClr val="990000"/>
                </a:solidFill>
                <a:latin typeface="Arial Black" pitchFamily="34" charset="0"/>
                <a:ea typeface="ＭＳ Ｐゴシック" pitchFamily="34" charset="-128"/>
              </a:defRPr>
            </a:lvl2pPr>
            <a:lvl3pPr marL="1095214" indent="-219043" defTabSz="935496" eaLnBrk="0" hangingPunct="0">
              <a:defRPr kumimoji="1" b="1" i="1" baseline="30000">
                <a:solidFill>
                  <a:srgbClr val="990000"/>
                </a:solidFill>
                <a:latin typeface="Arial Black" pitchFamily="34" charset="0"/>
                <a:ea typeface="ＭＳ Ｐゴシック" pitchFamily="34" charset="-128"/>
              </a:defRPr>
            </a:lvl3pPr>
            <a:lvl4pPr marL="1533300" indent="-219043" defTabSz="935496" eaLnBrk="0" hangingPunct="0">
              <a:defRPr kumimoji="1" b="1" i="1" baseline="30000">
                <a:solidFill>
                  <a:srgbClr val="990000"/>
                </a:solidFill>
                <a:latin typeface="Arial Black" pitchFamily="34" charset="0"/>
                <a:ea typeface="ＭＳ Ｐゴシック" pitchFamily="34" charset="-128"/>
              </a:defRPr>
            </a:lvl4pPr>
            <a:lvl5pPr marL="1971386" indent="-219043" defTabSz="935496" eaLnBrk="0" hangingPunct="0">
              <a:defRPr kumimoji="1" b="1" i="1" baseline="30000">
                <a:solidFill>
                  <a:srgbClr val="990000"/>
                </a:solidFill>
                <a:latin typeface="Arial Black" pitchFamily="34" charset="0"/>
                <a:ea typeface="ＭＳ Ｐゴシック" pitchFamily="34" charset="-128"/>
              </a:defRPr>
            </a:lvl5pPr>
            <a:lvl6pPr marL="2409469"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6pPr>
            <a:lvl7pPr marL="2847556"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7pPr>
            <a:lvl8pPr marL="3285641"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8pPr>
            <a:lvl9pPr marL="3723728"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9pPr>
          </a:lstStyle>
          <a:p>
            <a:pPr eaLnBrk="1" hangingPunct="1">
              <a:defRPr/>
            </a:pPr>
            <a:fld id="{C2B56298-9000-47E6-A01F-150CBC6F9615}" type="slidenum">
              <a:rPr lang="en-US" altLang="ja-JP" b="0" i="0" baseline="0">
                <a:solidFill>
                  <a:srgbClr val="000000"/>
                </a:solidFill>
                <a:latin typeface="Times New Roman" pitchFamily="18" charset="0"/>
              </a:rPr>
              <a:pPr eaLnBrk="1" hangingPunct="1">
                <a:defRPr/>
              </a:pPr>
              <a:t>5</a:t>
            </a:fld>
            <a:endParaRPr lang="en-US" altLang="ja-JP" b="0" i="0" baseline="0">
              <a:solidFill>
                <a:srgbClr val="000000"/>
              </a:solidFill>
              <a:latin typeface="Times New Roman" pitchFamily="18" charset="0"/>
            </a:endParaRPr>
          </a:p>
        </p:txBody>
      </p:sp>
      <p:sp>
        <p:nvSpPr>
          <p:cNvPr id="221187" name="Rectangle 2"/>
          <p:cNvSpPr>
            <a:spLocks noGrp="1" noRot="1" noChangeAspect="1" noChangeArrowheads="1" noTextEdit="1"/>
          </p:cNvSpPr>
          <p:nvPr>
            <p:ph type="sldImg"/>
          </p:nvPr>
        </p:nvSpPr>
        <p:spPr>
          <a:xfrm>
            <a:off x="901700" y="739775"/>
            <a:ext cx="4932363" cy="3700463"/>
          </a:xfrm>
          <a:solidFill>
            <a:srgbClr val="FFFFFF"/>
          </a:solidFill>
          <a:ln/>
        </p:spPr>
      </p:sp>
      <p:sp>
        <p:nvSpPr>
          <p:cNvPr id="2211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z="1200" dirty="0"/>
              <a:t>In our cluster, Vision Computing Platform Cluster, </a:t>
            </a:r>
          </a:p>
          <a:p>
            <a:pPr marL="158735" indent="0">
              <a:buNone/>
            </a:pPr>
            <a:r>
              <a:rPr lang="en-US" altLang="ja-JP" sz="1200" dirty="0"/>
              <a:t>The following research themes are carried out.</a:t>
            </a:r>
          </a:p>
          <a:p>
            <a:pPr eaLnBrk="1" hangingPunct="1"/>
            <a:endParaRPr lang="en-US" altLang="ja-JP" sz="1200" dirty="0"/>
          </a:p>
          <a:p>
            <a:pPr eaLnBrk="1" hangingPunct="1"/>
            <a:r>
              <a:rPr lang="en-US" altLang="ja-JP" sz="1200" dirty="0"/>
              <a:t>Today</a:t>
            </a:r>
            <a:r>
              <a:rPr lang="ja-JP" altLang="en-US" sz="1200" dirty="0"/>
              <a:t> </a:t>
            </a:r>
            <a:r>
              <a:rPr lang="en-US" altLang="ja-JP" sz="1200" dirty="0"/>
              <a:t>I</a:t>
            </a:r>
            <a:r>
              <a:rPr lang="ja-JP" altLang="en-US" sz="1200" dirty="0"/>
              <a:t> </a:t>
            </a:r>
            <a:r>
              <a:rPr lang="en-US" altLang="ja-JP" sz="1200" dirty="0"/>
              <a:t>would</a:t>
            </a:r>
            <a:r>
              <a:rPr lang="ja-JP" altLang="en-US" sz="1200" dirty="0"/>
              <a:t> </a:t>
            </a:r>
            <a:r>
              <a:rPr lang="en-US" altLang="ja-JP" sz="1200" dirty="0"/>
              <a:t>like</a:t>
            </a:r>
            <a:r>
              <a:rPr lang="ja-JP" altLang="en-US" sz="1200" dirty="0"/>
              <a:t> </a:t>
            </a:r>
            <a:r>
              <a:rPr lang="en-US" altLang="ja-JP" sz="1200" dirty="0"/>
              <a:t>explain</a:t>
            </a:r>
            <a:r>
              <a:rPr lang="ja-JP" altLang="en-US" sz="1200" dirty="0"/>
              <a:t> </a:t>
            </a:r>
            <a:r>
              <a:rPr lang="en-US" altLang="ja-JP" sz="1200" dirty="0"/>
              <a:t>one theme the related on 3</a:t>
            </a:r>
            <a:r>
              <a:rPr lang="ja-JP" altLang="en-US" sz="1200" dirty="0"/>
              <a:t> </a:t>
            </a:r>
            <a:r>
              <a:rPr lang="en-US" altLang="ja-JP" sz="1200" dirty="0"/>
              <a:t>Theme,</a:t>
            </a:r>
            <a:r>
              <a:rPr lang="ja-JP" altLang="en-US" sz="1200" dirty="0"/>
              <a:t> </a:t>
            </a:r>
            <a:r>
              <a:rPr lang="en-US" altLang="ja-JP" sz="1200" dirty="0"/>
              <a:t>HCI/</a:t>
            </a:r>
            <a:r>
              <a:rPr lang="ja-JP" altLang="en-US" sz="1200" dirty="0"/>
              <a:t> </a:t>
            </a:r>
            <a:r>
              <a:rPr lang="en-US" altLang="ja-JP" sz="1200" dirty="0"/>
              <a:t>Non touch /</a:t>
            </a:r>
            <a:r>
              <a:rPr lang="ja-JP" altLang="en-US" sz="1200" dirty="0"/>
              <a:t> </a:t>
            </a:r>
            <a:r>
              <a:rPr lang="en-US" altLang="ja-JP" sz="1200" dirty="0"/>
              <a:t>Gesture.</a:t>
            </a:r>
          </a:p>
          <a:p>
            <a:pPr eaLnBrk="1" hangingPunct="1"/>
            <a:endParaRPr lang="en-US" altLang="ja-JP" sz="1200" dirty="0"/>
          </a:p>
          <a:p>
            <a:pPr eaLnBrk="1" hangingPunct="1"/>
            <a:endParaRPr lang="en-US" altLang="ja-JP" sz="1200" dirty="0"/>
          </a:p>
          <a:p>
            <a:pPr eaLnBrk="1" hangingPunct="1"/>
            <a:r>
              <a:rPr lang="ja-JP" altLang="en-US" sz="1200" dirty="0" err="1"/>
              <a:t>ビジョ</a:t>
            </a:r>
            <a:r>
              <a:rPr lang="ja-JP" altLang="en-US" sz="1200" dirty="0"/>
              <a:t>ンコンピューティングプラットフォームクラスタではこのようなテーマを実施しています。</a:t>
            </a:r>
          </a:p>
          <a:p>
            <a:pPr eaLnBrk="1" hangingPunct="1"/>
            <a:r>
              <a:rPr lang="ja-JP" altLang="en-US" sz="1200" dirty="0"/>
              <a:t>ヒューマン・コンピュータ・インタラクション、</a:t>
            </a:r>
            <a:endParaRPr lang="en-US" altLang="ja-JP" sz="1200" dirty="0"/>
          </a:p>
          <a:p>
            <a:pPr eaLnBrk="1" hangingPunct="1"/>
            <a:r>
              <a:rPr lang="ja-JP" altLang="en-US" sz="1200" dirty="0"/>
              <a:t>ノンタッチインターフェース、</a:t>
            </a:r>
            <a:endParaRPr lang="en-US" altLang="ja-JP" sz="1200" dirty="0"/>
          </a:p>
          <a:p>
            <a:pPr eaLnBrk="1" hangingPunct="1"/>
            <a:r>
              <a:rPr lang="ja-JP" altLang="en-US" sz="1200" dirty="0"/>
              <a:t>人間のジェスチャー認識</a:t>
            </a:r>
            <a:r>
              <a:rPr lang="en-US" altLang="ja-JP" sz="1200" dirty="0"/>
              <a:t>,</a:t>
            </a:r>
          </a:p>
          <a:p>
            <a:pPr eaLnBrk="1" hangingPunct="1"/>
            <a:r>
              <a:rPr lang="ja-JP" altLang="en-US" sz="1200" dirty="0"/>
              <a:t>自動制御</a:t>
            </a:r>
            <a:endParaRPr lang="en-US" altLang="ja-JP" sz="1200" dirty="0"/>
          </a:p>
          <a:p>
            <a:pPr eaLnBrk="1" hangingPunct="1"/>
            <a:r>
              <a:rPr lang="ja-JP" altLang="en-US" sz="1200" dirty="0"/>
              <a:t>パーキンソン病診断</a:t>
            </a:r>
            <a:endParaRPr lang="en-US" altLang="ja-JP" sz="1200" dirty="0"/>
          </a:p>
          <a:p>
            <a:pPr eaLnBrk="1" hangingPunct="1"/>
            <a:r>
              <a:rPr lang="ja-JP" altLang="en-US" sz="1200" dirty="0"/>
              <a:t>ＡＤＨＤ診断</a:t>
            </a:r>
            <a:endParaRPr lang="en-US" altLang="ja-JP" sz="1200" dirty="0"/>
          </a:p>
          <a:p>
            <a:pPr eaLnBrk="1" hangingPunct="1"/>
            <a:r>
              <a:rPr lang="ja-JP" altLang="en-US" sz="1200" dirty="0"/>
              <a:t>手書き文字の分析と認識</a:t>
            </a:r>
            <a:endParaRPr lang="en-US" altLang="ja-JP" sz="1200" dirty="0"/>
          </a:p>
          <a:p>
            <a:pPr eaLnBrk="1" hangingPunct="1"/>
            <a:r>
              <a:rPr lang="ja-JP" altLang="en-US" sz="1200" dirty="0"/>
              <a:t>手書き合成</a:t>
            </a:r>
            <a:endParaRPr lang="en-US" altLang="ja-JP" sz="1200" dirty="0"/>
          </a:p>
          <a:p>
            <a:pPr eaLnBrk="1" hangingPunct="1"/>
            <a:r>
              <a:rPr lang="ja-JP" altLang="en-US" sz="1200" dirty="0"/>
              <a:t>ユーザ認証</a:t>
            </a:r>
            <a:endParaRPr lang="en-US" altLang="ja-JP" sz="1200" dirty="0"/>
          </a:p>
          <a:p>
            <a:pPr marL="158735" indent="0">
              <a:buNone/>
            </a:pPr>
            <a:r>
              <a:rPr lang="ja-JP" altLang="en-US" sz="1200" dirty="0"/>
              <a:t>です。</a:t>
            </a:r>
            <a:endParaRPr lang="en-US" altLang="ja-JP" sz="1200" dirty="0"/>
          </a:p>
        </p:txBody>
      </p:sp>
    </p:spTree>
    <p:extLst>
      <p:ext uri="{BB962C8B-B14F-4D97-AF65-F5344CB8AC3E}">
        <p14:creationId xmlns:p14="http://schemas.microsoft.com/office/powerpoint/2010/main" val="33347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c1e700c2a_0_219:notes"/>
          <p:cNvSpPr>
            <a:spLocks noGrp="1" noRot="1" noChangeAspect="1"/>
          </p:cNvSpPr>
          <p:nvPr>
            <p:ph type="sldImg" idx="2"/>
          </p:nvPr>
        </p:nvSpPr>
        <p:spPr>
          <a:xfrm>
            <a:off x="-990600" y="995363"/>
            <a:ext cx="6634163" cy="4976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bc1e700c2a_0_219:notes"/>
          <p:cNvSpPr txBox="1">
            <a:spLocks noGrp="1"/>
          </p:cNvSpPr>
          <p:nvPr>
            <p:ph type="body" idx="1"/>
          </p:nvPr>
        </p:nvSpPr>
        <p:spPr>
          <a:xfrm>
            <a:off x="465353" y="6304119"/>
            <a:ext cx="3722938" cy="5972227"/>
          </a:xfrm>
          <a:prstGeom prst="rect">
            <a:avLst/>
          </a:prstGeom>
          <a:noFill/>
          <a:ln>
            <a:noFill/>
          </a:ln>
        </p:spPr>
        <p:txBody>
          <a:bodyPr spcFirstLastPara="1" wrap="square" lIns="91417" tIns="45696" rIns="91417" bIns="45696" anchor="t" anchorCtr="0">
            <a:noAutofit/>
          </a:bodyPr>
          <a:lstStyle/>
          <a:p>
            <a:pPr marL="0" indent="0">
              <a:lnSpc>
                <a:spcPct val="115000"/>
              </a:lnSpc>
              <a:buClr>
                <a:schemeClr val="dk1"/>
              </a:buClr>
              <a:buNone/>
            </a:pPr>
            <a:r>
              <a:rPr lang="en-US" altLang="ja" sz="1200" dirty="0">
                <a:solidFill>
                  <a:schemeClr val="dk1"/>
                </a:solidFill>
              </a:rPr>
              <a:t>The title is  American Sign Language Recognition by extracting feature from Hand Pose Estimation</a:t>
            </a:r>
          </a:p>
          <a:p>
            <a:pPr marL="0" indent="0">
              <a:lnSpc>
                <a:spcPct val="115000"/>
              </a:lnSpc>
              <a:buClr>
                <a:schemeClr val="dk1"/>
              </a:buClr>
              <a:buNone/>
            </a:pPr>
            <a:endParaRPr lang="en-US" altLang="ja-JP" sz="1200" dirty="0">
              <a:solidFill>
                <a:schemeClr val="dk1"/>
              </a:solidFill>
            </a:endParaRPr>
          </a:p>
          <a:p>
            <a:pPr marL="0" indent="0" defTabSz="914315">
              <a:lnSpc>
                <a:spcPct val="115000"/>
              </a:lnSpc>
              <a:buClr>
                <a:schemeClr val="dk1"/>
              </a:buClr>
              <a:buNone/>
              <a:defRPr/>
            </a:pPr>
            <a:r>
              <a:rPr lang="ja-JP" altLang="en-US" sz="1200" dirty="0">
                <a:solidFill>
                  <a:schemeClr val="dk1"/>
                </a:solidFill>
              </a:rPr>
              <a:t>本日は、アメリカ手話の指文字認識についてお話ししたいと思います。</a:t>
            </a:r>
            <a:endParaRPr lang="en-US" altLang="ja" sz="1200" dirty="0">
              <a:solidFill>
                <a:schemeClr val="dk1"/>
              </a:solidFill>
            </a:endParaRPr>
          </a:p>
          <a:p>
            <a:pPr marL="0" indent="0">
              <a:lnSpc>
                <a:spcPct val="115000"/>
              </a:lnSpc>
              <a:buClr>
                <a:schemeClr val="dk1"/>
              </a:buClr>
              <a:buNone/>
            </a:pPr>
            <a:endParaRPr sz="1200" dirty="0">
              <a:solidFill>
                <a:schemeClr val="dk1"/>
              </a:solidFill>
            </a:endParaRPr>
          </a:p>
          <a:p>
            <a:pPr marL="0" indent="0">
              <a:buClr>
                <a:schemeClr val="dk1"/>
              </a:buClr>
              <a:buSzPts val="1200"/>
              <a:buNone/>
            </a:pPr>
            <a:endParaRPr sz="1200" dirty="0"/>
          </a:p>
        </p:txBody>
      </p:sp>
      <p:sp>
        <p:nvSpPr>
          <p:cNvPr id="169" name="Google Shape;169;gbc1e700c2a_0_219:notes"/>
          <p:cNvSpPr txBox="1"/>
          <p:nvPr/>
        </p:nvSpPr>
        <p:spPr>
          <a:xfrm>
            <a:off x="2635924" y="12605931"/>
            <a:ext cx="2016604" cy="663581"/>
          </a:xfrm>
          <a:prstGeom prst="rect">
            <a:avLst/>
          </a:prstGeom>
          <a:noFill/>
          <a:ln>
            <a:noFill/>
          </a:ln>
        </p:spPr>
        <p:txBody>
          <a:bodyPr spcFirstLastPara="1" wrap="square" lIns="91417" tIns="45696" rIns="91417" bIns="45696" anchor="b" anchorCtr="0">
            <a:noAutofit/>
          </a:bodyPr>
          <a:lstStyle/>
          <a:p>
            <a:pPr algn="r">
              <a:buSzPts val="1200"/>
            </a:pPr>
            <a:fld id="{00000000-1234-1234-1234-123412341234}" type="slidenum">
              <a:rPr lang="en-US" altLang="ja" sz="1200"/>
              <a:pPr algn="r">
                <a:buSzPts val="1200"/>
              </a:pPr>
              <a:t>6</a:t>
            </a:fld>
            <a:endParaRPr/>
          </a:p>
        </p:txBody>
      </p:sp>
    </p:spTree>
    <p:extLst>
      <p:ext uri="{BB962C8B-B14F-4D97-AF65-F5344CB8AC3E}">
        <p14:creationId xmlns:p14="http://schemas.microsoft.com/office/powerpoint/2010/main" val="142882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c1e700c2a_0_321: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bc1e700c2a_0_321: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buClr>
                <a:schemeClr val="dk1"/>
              </a:buClr>
              <a:buSzPts val="1400"/>
              <a:buNone/>
            </a:pPr>
            <a:r>
              <a:rPr lang="en-US" altLang="ja" sz="1200" dirty="0">
                <a:solidFill>
                  <a:schemeClr val="dk1"/>
                </a:solidFill>
              </a:rPr>
              <a:t>Overview</a:t>
            </a:r>
            <a:endParaRPr sz="1200" dirty="0">
              <a:solidFill>
                <a:schemeClr val="dk1"/>
              </a:solidFill>
            </a:endParaRPr>
          </a:p>
          <a:p>
            <a:pPr marL="0" indent="0">
              <a:lnSpc>
                <a:spcPct val="115000"/>
              </a:lnSpc>
              <a:buClr>
                <a:schemeClr val="dk1"/>
              </a:buClr>
              <a:buNone/>
            </a:pPr>
            <a:r>
              <a:rPr lang="en-US" altLang="ja" sz="1200" dirty="0">
                <a:solidFill>
                  <a:schemeClr val="dk1"/>
                </a:solidFill>
              </a:rPr>
              <a:t>I will show the </a:t>
            </a:r>
            <a:r>
              <a:rPr lang="en-US" altLang="ja" sz="1200" dirty="0" err="1">
                <a:solidFill>
                  <a:schemeClr val="dk1"/>
                </a:solidFill>
              </a:rPr>
              <a:t>Introducition</a:t>
            </a:r>
            <a:r>
              <a:rPr lang="en-US" altLang="ja" sz="1200" dirty="0">
                <a:solidFill>
                  <a:schemeClr val="dk1"/>
                </a:solidFill>
              </a:rPr>
              <a:t>, method, result and conclusion</a:t>
            </a:r>
          </a:p>
          <a:p>
            <a:pPr marL="0" indent="0">
              <a:lnSpc>
                <a:spcPct val="115000"/>
              </a:lnSpc>
              <a:buClr>
                <a:schemeClr val="dk1"/>
              </a:buClr>
              <a:buNone/>
            </a:pPr>
            <a:endParaRPr lang="en-US" altLang="ja-JP" sz="1200" dirty="0">
              <a:solidFill>
                <a:schemeClr val="dk1"/>
              </a:solidFill>
              <a:latin typeface="Calibri"/>
              <a:cs typeface="Calibri"/>
              <a:sym typeface="Calibri"/>
            </a:endParaRPr>
          </a:p>
          <a:p>
            <a:pPr marL="0" indent="0">
              <a:buClr>
                <a:schemeClr val="dk1"/>
              </a:buClr>
              <a:buSzPts val="1400"/>
              <a:buNone/>
            </a:pPr>
            <a:r>
              <a:rPr lang="ja-JP" altLang="en-US" sz="1200" dirty="0">
                <a:solidFill>
                  <a:schemeClr val="dk1"/>
                </a:solidFill>
              </a:rPr>
              <a:t>これが本日の発表の概要になります。</a:t>
            </a:r>
            <a:endParaRPr lang="en-US" altLang="ja-JP" sz="1200" dirty="0">
              <a:solidFill>
                <a:schemeClr val="dk1"/>
              </a:solidFill>
            </a:endParaRPr>
          </a:p>
          <a:p>
            <a:pPr marL="0" indent="0">
              <a:buClr>
                <a:schemeClr val="dk1"/>
              </a:buClr>
              <a:buSzPts val="1400"/>
              <a:buNone/>
            </a:pPr>
            <a:r>
              <a:rPr lang="ja-JP" altLang="en-US" sz="1200" dirty="0">
                <a:solidFill>
                  <a:schemeClr val="dk1"/>
                </a:solidFill>
              </a:rPr>
              <a:t>背景、手法、結果、結論をお話しします。</a:t>
            </a:r>
            <a:endParaRPr lang="en-US" altLang="ja" sz="1200" dirty="0">
              <a:solidFill>
                <a:schemeClr val="dk1"/>
              </a:solidFill>
            </a:endParaRPr>
          </a:p>
          <a:p>
            <a:pPr marL="0" indent="0">
              <a:lnSpc>
                <a:spcPct val="115000"/>
              </a:lnSpc>
              <a:buClr>
                <a:schemeClr val="dk1"/>
              </a:buClr>
              <a:buNone/>
            </a:pPr>
            <a:endParaRPr lang="en-US" altLang="ja-JP" sz="1200" dirty="0">
              <a:solidFill>
                <a:schemeClr val="dk1"/>
              </a:solidFill>
            </a:endParaRPr>
          </a:p>
          <a:p>
            <a:pPr marL="0" indent="0">
              <a:lnSpc>
                <a:spcPct val="115000"/>
              </a:lnSpc>
              <a:buClr>
                <a:schemeClr val="dk1"/>
              </a:buClr>
              <a:buNone/>
            </a:pPr>
            <a:endParaRPr sz="1200" dirty="0">
              <a:solidFill>
                <a:schemeClr val="dk1"/>
              </a:solidFill>
            </a:endParaRPr>
          </a:p>
        </p:txBody>
      </p:sp>
    </p:spTree>
    <p:extLst>
      <p:ext uri="{BB962C8B-B14F-4D97-AF65-F5344CB8AC3E}">
        <p14:creationId xmlns:p14="http://schemas.microsoft.com/office/powerpoint/2010/main" val="203807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pPr marL="170640" indent="-170640">
              <a:buFont typeface="Arial" panose="020B0604020202020204" pitchFamily="34" charset="0"/>
              <a:buChar char="•"/>
              <a:defRPr/>
            </a:pPr>
            <a:r>
              <a:rPr lang="en-US" altLang="en-US" sz="1200" u="sng" dirty="0">
                <a:latin typeface="Tahoma" panose="020B0604030504040204" pitchFamily="34" charset="0"/>
                <a:ea typeface="Tahoma" panose="020B0604030504040204" pitchFamily="34" charset="0"/>
                <a:cs typeface="Tahoma" panose="020B0604030504040204" pitchFamily="34" charset="0"/>
              </a:rPr>
              <a:t>human computer interaction techniques are enhancing.</a:t>
            </a:r>
          </a:p>
          <a:p>
            <a:pPr marL="170640" indent="-170640">
              <a:buFont typeface="Arial" panose="020B0604020202020204" pitchFamily="34" charset="0"/>
              <a:buChar char="•"/>
              <a:defRPr/>
            </a:pPr>
            <a:r>
              <a:rPr lang="en-US" altLang="zh-TW" sz="1200" u="sng" dirty="0">
                <a:latin typeface="Tahoma" panose="020B0604030504040204" pitchFamily="34" charset="0"/>
                <a:ea typeface="Tahoma" panose="020B0604030504040204" pitchFamily="34" charset="0"/>
                <a:cs typeface="Tahoma" panose="020B0604030504040204" pitchFamily="34" charset="0"/>
              </a:rPr>
              <a:t>There are many touch and non-touch devices, for example tablet display, smartphone,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Touch devices have Limitations and Drawbacks</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This is Unhygienic or unsafe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Security problems happen in user interference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In Where the user cannot touch any device in some industry.</a:t>
            </a:r>
          </a:p>
          <a:p>
            <a:pPr marL="158735" indent="0">
              <a:buNone/>
            </a:pPr>
            <a:br>
              <a:rPr lang="en-US" sz="1200" dirty="0"/>
            </a:br>
            <a:r>
              <a:rPr lang="ja-JP" altLang="en-US" sz="1200" dirty="0"/>
              <a:t>近年、人間とコンピュータのインターフェイスが強化されており、</a:t>
            </a:r>
            <a:endParaRPr lang="en-US" altLang="ja-JP" sz="1200" dirty="0"/>
          </a:p>
          <a:p>
            <a:pPr marL="158735" indent="0">
              <a:buNone/>
            </a:pPr>
            <a:r>
              <a:rPr lang="ja-JP" altLang="en-US" sz="1200" dirty="0"/>
              <a:t>タブレットやスマートフォン等のさまざまな接触型、非接触型デバイスがあります</a:t>
            </a:r>
            <a:endParaRPr lang="en-US" altLang="ja-JP" sz="1200" dirty="0"/>
          </a:p>
          <a:p>
            <a:pPr marL="158735" indent="0">
              <a:buNone/>
            </a:pPr>
            <a:endParaRPr lang="en-US" altLang="ja-JP" sz="1200" dirty="0"/>
          </a:p>
          <a:p>
            <a:pPr marL="158735" indent="0">
              <a:buNone/>
            </a:pPr>
            <a:r>
              <a:rPr lang="ja-JP" altLang="en-US" sz="1200" dirty="0"/>
              <a:t>接触型デバイスには</a:t>
            </a:r>
            <a:endParaRPr lang="en-US" altLang="ja-JP" sz="1200" dirty="0"/>
          </a:p>
          <a:p>
            <a:pPr marL="158735" indent="0">
              <a:buNone/>
            </a:pPr>
            <a:r>
              <a:rPr lang="ja-JP" altLang="en-US" sz="1200" dirty="0"/>
              <a:t>衛生上の安全性の問題</a:t>
            </a:r>
            <a:endParaRPr lang="en-US" altLang="ja-JP" sz="1200" dirty="0"/>
          </a:p>
          <a:p>
            <a:pPr marL="158735" indent="0">
              <a:buNone/>
            </a:pPr>
            <a:r>
              <a:rPr lang="ja-JP" altLang="en-US" sz="1200" dirty="0"/>
              <a:t>生体情報のセキュリティーの問題</a:t>
            </a:r>
            <a:endParaRPr lang="en-US" altLang="ja-JP" sz="1200" dirty="0"/>
          </a:p>
          <a:p>
            <a:pPr marL="158735" indent="0">
              <a:buNone/>
            </a:pPr>
            <a:r>
              <a:rPr lang="ja-JP" altLang="en-US" sz="1200" dirty="0"/>
              <a:t>ユーザーがデバイスを触ることができない場面で使用できない</a:t>
            </a:r>
            <a:endParaRPr lang="en-US" altLang="ja-JP" sz="1200" dirty="0"/>
          </a:p>
          <a:p>
            <a:pPr marL="158735" indent="0">
              <a:buNone/>
            </a:pPr>
            <a:r>
              <a:rPr lang="ja-JP" altLang="en-US" sz="1200" dirty="0"/>
              <a:t>などの欠点や限界があります</a:t>
            </a:r>
            <a:endParaRPr lang="en-US" altLang="en-US" sz="1200" dirty="0">
              <a:latin typeface="Tahoma" panose="020B0604030504040204" pitchFamily="34" charset="0"/>
              <a:ea typeface="Tahoma" panose="020B0604030504040204" pitchFamily="34" charset="0"/>
              <a:cs typeface="Tahoma" panose="020B0604030504040204" pitchFamily="34" charset="0"/>
            </a:endParaRPr>
          </a:p>
          <a:p>
            <a:endParaRPr lang="en-US" altLang="ja-JP" sz="1200" dirty="0"/>
          </a:p>
        </p:txBody>
      </p:sp>
      <p:sp>
        <p:nvSpPr>
          <p:cNvPr id="4" name="Slide Number Placeholder 3"/>
          <p:cNvSpPr>
            <a:spLocks noGrp="1"/>
          </p:cNvSpPr>
          <p:nvPr>
            <p:ph type="sldNum" sz="quarter" idx="5"/>
          </p:nvPr>
        </p:nvSpPr>
        <p:spPr/>
        <p:txBody>
          <a:bodyPr lIns="91432" tIns="45716" rIns="91432" bIns="45716"/>
          <a:lstStyle/>
          <a:p>
            <a:fld id="{3D0FA76D-E0B5-47BD-9A49-0A4487CC1698}" type="slidenum">
              <a:rPr lang="en-US" smtClean="0"/>
              <a:t>8</a:t>
            </a:fld>
            <a:endParaRPr lang="en-US"/>
          </a:p>
        </p:txBody>
      </p:sp>
    </p:spTree>
    <p:extLst>
      <p:ext uri="{BB962C8B-B14F-4D97-AF65-F5344CB8AC3E}">
        <p14:creationId xmlns:p14="http://schemas.microsoft.com/office/powerpoint/2010/main" val="302041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pPr marL="170640" indent="-170640">
              <a:buFont typeface="Arial" panose="020B0604020202020204" pitchFamily="34" charset="0"/>
              <a:buChar char="•"/>
              <a:defRPr/>
            </a:pPr>
            <a:r>
              <a:rPr lang="en-US" sz="1200" dirty="0"/>
              <a:t>In non-touch techniques, the user does not need to type on a keyboard, write on a trackpad/touch screen, or control a smart system.</a:t>
            </a:r>
          </a:p>
          <a:p>
            <a:pPr marL="170640" indent="-170640">
              <a:buFont typeface="Arial" panose="020B0604020202020204" pitchFamily="34" charset="0"/>
              <a:buChar char="•"/>
              <a:defRPr/>
            </a:pPr>
            <a:endParaRPr lang="en-US" sz="1200" dirty="0"/>
          </a:p>
          <a:p>
            <a:pPr marL="170640" indent="-170640">
              <a:buFont typeface="Arial" panose="020B0604020202020204" pitchFamily="34" charset="0"/>
              <a:buChar char="•"/>
              <a:defRPr/>
            </a:pPr>
            <a:r>
              <a:rPr lang="en-US" sz="1200" i="1" dirty="0"/>
              <a:t>There have been many application of non-touch systems, such as virtual reality, HCI, brain-computer interface, touch free writing, aerial handwriting, sign languages recognition, medical application, char input. etc.</a:t>
            </a:r>
          </a:p>
          <a:p>
            <a:pPr marL="170640" indent="-170640">
              <a:buFont typeface="Arial" panose="020B0604020202020204" pitchFamily="34" charset="0"/>
              <a:buChar char="•"/>
              <a:defRPr/>
            </a:pPr>
            <a:r>
              <a:rPr lang="en-US" sz="1200" i="1" dirty="0"/>
              <a:t>Today I will present on SLR.</a:t>
            </a:r>
          </a:p>
          <a:p>
            <a:pPr marL="170640" indent="-170640">
              <a:buFont typeface="Arial" panose="020B0604020202020204" pitchFamily="34" charset="0"/>
              <a:buChar char="•"/>
              <a:defRPr/>
            </a:pPr>
            <a:r>
              <a:rPr lang="en-US" sz="1200" i="1" dirty="0"/>
              <a:t> </a:t>
            </a:r>
            <a:endParaRPr lang="en-US" sz="1200" dirty="0"/>
          </a:p>
          <a:p>
            <a:pPr marL="158735" indent="0">
              <a:buNone/>
              <a:defRPr/>
            </a:pPr>
            <a:r>
              <a:rPr lang="ja-JP" altLang="en-US" sz="1200" dirty="0">
                <a:latin typeface="Arial" panose="020B0604020202020204" pitchFamily="34" charset="0"/>
              </a:rPr>
              <a:t>ノンタッチ技術を使うことで</a:t>
            </a:r>
            <a:endParaRPr lang="en-US" altLang="ja-JP" sz="1200" dirty="0">
              <a:latin typeface="Arial" panose="020B0604020202020204" pitchFamily="34" charset="0"/>
            </a:endParaRPr>
          </a:p>
          <a:p>
            <a:pPr marL="158735" indent="0">
              <a:buNone/>
              <a:defRPr/>
            </a:pPr>
            <a:r>
              <a:rPr lang="ja-JP" altLang="en-US" sz="1200" dirty="0">
                <a:latin typeface="Arial" panose="020B0604020202020204" pitchFamily="34" charset="0"/>
              </a:rPr>
              <a:t>ユーザーはキーボードで入力したり、</a:t>
            </a:r>
            <a:endParaRPr lang="en-US" altLang="ja-JP" sz="1200" dirty="0">
              <a:latin typeface="Arial" panose="020B0604020202020204" pitchFamily="34" charset="0"/>
            </a:endParaRPr>
          </a:p>
          <a:p>
            <a:pPr marL="158735" indent="0">
              <a:buNone/>
              <a:defRPr/>
            </a:pPr>
            <a:r>
              <a:rPr lang="ja-JP" altLang="en-US" sz="1200" dirty="0">
                <a:latin typeface="Arial" panose="020B0604020202020204" pitchFamily="34" charset="0"/>
              </a:rPr>
              <a:t>トラックパッドやタッチスクリーンで書いたり制御したりする必要がなくなります。</a:t>
            </a:r>
            <a:endParaRPr lang="en-US" altLang="ja-JP" sz="1200" dirty="0">
              <a:latin typeface="Arial" panose="020B0604020202020204" pitchFamily="34" charset="0"/>
            </a:endParaRPr>
          </a:p>
          <a:p>
            <a:pPr marL="158735" indent="0">
              <a:buNone/>
              <a:defRPr/>
            </a:pPr>
            <a:endParaRPr lang="en-US" altLang="ja-JP" sz="1200" dirty="0"/>
          </a:p>
          <a:p>
            <a:pPr marL="158735" indent="0">
              <a:buNone/>
            </a:pPr>
            <a:r>
              <a:rPr lang="ja-JP" altLang="en-US" sz="1200" dirty="0"/>
              <a:t>これまでにも、仮想現実、人間とコンピュータのインターフェイス、脳とコンピュータインターフェース、非接触インターフェイス、</a:t>
            </a:r>
            <a:endParaRPr lang="en-US" altLang="ja-JP" sz="1200" dirty="0"/>
          </a:p>
          <a:p>
            <a:pPr marL="158735" indent="0">
              <a:buNone/>
            </a:pPr>
            <a:r>
              <a:rPr lang="ja-JP" altLang="en-US" sz="1200" dirty="0"/>
              <a:t>空中手書き、手話認識、医療アプリケーション、文字入力など、様々な場面で応用されてきました。</a:t>
            </a:r>
            <a:endParaRPr lang="en-US" altLang="ja-JP" sz="1200" dirty="0"/>
          </a:p>
        </p:txBody>
      </p:sp>
      <p:sp>
        <p:nvSpPr>
          <p:cNvPr id="4" name="Slide Number Placeholder 3"/>
          <p:cNvSpPr>
            <a:spLocks noGrp="1"/>
          </p:cNvSpPr>
          <p:nvPr>
            <p:ph type="sldNum" sz="quarter" idx="5"/>
          </p:nvPr>
        </p:nvSpPr>
        <p:spPr/>
        <p:txBody>
          <a:bodyPr lIns="91432" tIns="45716" rIns="91432" bIns="45716"/>
          <a:lstStyle/>
          <a:p>
            <a:fld id="{3D0FA76D-E0B5-47BD-9A49-0A4487CC1698}" type="slidenum">
              <a:rPr lang="en-US" smtClean="0"/>
              <a:t>9</a:t>
            </a:fld>
            <a:endParaRPr lang="en-US"/>
          </a:p>
        </p:txBody>
      </p:sp>
    </p:spTree>
    <p:extLst>
      <p:ext uri="{BB962C8B-B14F-4D97-AF65-F5344CB8AC3E}">
        <p14:creationId xmlns:p14="http://schemas.microsoft.com/office/powerpoint/2010/main" val="3168600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457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7" name="Google Shape;17;p2"/>
          <p:cNvSpPr txBox="1">
            <a:spLocks noGrp="1"/>
          </p:cNvSpPr>
          <p:nvPr>
            <p:ph type="body" idx="2"/>
          </p:nvPr>
        </p:nvSpPr>
        <p:spPr>
          <a:xfrm>
            <a:off x="4648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8" name="Google Shape;18;p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9" name="Google Shape;19;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0" name="Google Shape;20;p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21" name="Google Shape;21;p2"/>
          <p:cNvGrpSpPr/>
          <p:nvPr/>
        </p:nvGrpSpPr>
        <p:grpSpPr>
          <a:xfrm>
            <a:off x="250825" y="6199187"/>
            <a:ext cx="4596110" cy="370582"/>
            <a:chOff x="250825" y="6199187"/>
            <a:chExt cx="8170862" cy="658812"/>
          </a:xfrm>
        </p:grpSpPr>
        <p:pic>
          <p:nvPicPr>
            <p:cNvPr id="22" name="Google Shape;22;p2"/>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23" name="Google Shape;23;p2"/>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lvl1pPr marL="457200" lvl="0" indent="-352425" algn="l" rtl="0">
              <a:lnSpc>
                <a:spcPct val="100000"/>
              </a:lnSpc>
              <a:spcBef>
                <a:spcPts val="600"/>
              </a:spcBef>
              <a:spcAft>
                <a:spcPts val="0"/>
              </a:spcAft>
              <a:buSzPts val="1950"/>
              <a:buChar char="■"/>
              <a:defRPr/>
            </a:lvl1pPr>
            <a:lvl2pPr marL="914400" lvl="1" indent="-327660" algn="l" rtl="0">
              <a:lnSpc>
                <a:spcPct val="100000"/>
              </a:lnSpc>
              <a:spcBef>
                <a:spcPts val="520"/>
              </a:spcBef>
              <a:spcAft>
                <a:spcPts val="0"/>
              </a:spcAft>
              <a:buSzPts val="1560"/>
              <a:buChar char="❑"/>
              <a:defRPr/>
            </a:lvl2pPr>
            <a:lvl3pPr marL="1371600" lvl="2" indent="-319405" algn="l" rtl="0">
              <a:lnSpc>
                <a:spcPct val="100000"/>
              </a:lnSpc>
              <a:spcBef>
                <a:spcPts val="440"/>
              </a:spcBef>
              <a:spcAft>
                <a:spcPts val="0"/>
              </a:spcAft>
              <a:buSzPts val="1430"/>
              <a:buChar char="■"/>
              <a:defRPr/>
            </a:lvl3pPr>
            <a:lvl4pPr marL="1828800" lvl="3" indent="-317500" algn="l" rtl="0">
              <a:lnSpc>
                <a:spcPct val="100000"/>
              </a:lnSpc>
              <a:spcBef>
                <a:spcPts val="400"/>
              </a:spcBef>
              <a:spcAft>
                <a:spcPts val="0"/>
              </a:spcAft>
              <a:buSzPts val="1400"/>
              <a:buChar char="❑"/>
              <a:defRPr/>
            </a:lvl4pPr>
            <a:lvl5pPr marL="2286000" lvl="4" indent="-323850" algn="l" rtl="0">
              <a:lnSpc>
                <a:spcPct val="100000"/>
              </a:lnSpc>
              <a:spcBef>
                <a:spcPts val="400"/>
              </a:spcBef>
              <a:spcAft>
                <a:spcPts val="0"/>
              </a:spcAft>
              <a:buSzPts val="1500"/>
              <a:buChar char="▪"/>
              <a:defRPr/>
            </a:lvl5pPr>
            <a:lvl6pPr marL="2743200" lvl="5" indent="-323850" algn="l" rtl="0">
              <a:lnSpc>
                <a:spcPct val="100000"/>
              </a:lnSpc>
              <a:spcBef>
                <a:spcPts val="400"/>
              </a:spcBef>
              <a:spcAft>
                <a:spcPts val="0"/>
              </a:spcAft>
              <a:buSzPts val="1500"/>
              <a:buChar char="▪"/>
              <a:defRPr/>
            </a:lvl6pPr>
            <a:lvl7pPr marL="3200400" lvl="6" indent="-323850" algn="l" rtl="0">
              <a:lnSpc>
                <a:spcPct val="100000"/>
              </a:lnSpc>
              <a:spcBef>
                <a:spcPts val="400"/>
              </a:spcBef>
              <a:spcAft>
                <a:spcPts val="0"/>
              </a:spcAft>
              <a:buSzPts val="1500"/>
              <a:buChar char="▪"/>
              <a:defRPr/>
            </a:lvl7pPr>
            <a:lvl8pPr marL="3657600" lvl="7" indent="-323850" algn="l" rtl="0">
              <a:lnSpc>
                <a:spcPct val="100000"/>
              </a:lnSpc>
              <a:spcBef>
                <a:spcPts val="400"/>
              </a:spcBef>
              <a:spcAft>
                <a:spcPts val="0"/>
              </a:spcAft>
              <a:buSzPts val="1500"/>
              <a:buChar char="▪"/>
              <a:defRPr/>
            </a:lvl8pPr>
            <a:lvl9pPr marL="4114800" lvl="8" indent="-323850" algn="l" rtl="0">
              <a:lnSpc>
                <a:spcPct val="100000"/>
              </a:lnSpc>
              <a:spcBef>
                <a:spcPts val="400"/>
              </a:spcBef>
              <a:spcAft>
                <a:spcPts val="0"/>
              </a:spcAft>
              <a:buSzPts val="1500"/>
              <a:buChar char="▪"/>
              <a:defRPr/>
            </a:lvl9pPr>
          </a:lstStyle>
          <a:p>
            <a:endParaRPr/>
          </a:p>
        </p:txBody>
      </p:sp>
      <p:sp>
        <p:nvSpPr>
          <p:cNvPr id="109" name="Google Shape;109;p13"/>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lvl="0" indent="-302895" algn="l" rtl="0">
              <a:lnSpc>
                <a:spcPct val="100000"/>
              </a:lnSpc>
              <a:spcBef>
                <a:spcPts val="360"/>
              </a:spcBef>
              <a:spcAft>
                <a:spcPts val="0"/>
              </a:spcAft>
              <a:buSzPts val="1170"/>
              <a:buChar char="■"/>
              <a:defRPr/>
            </a:lvl1pPr>
            <a:lvl2pPr marL="914400" lvl="1" indent="-297180" algn="l" rtl="0">
              <a:lnSpc>
                <a:spcPct val="100000"/>
              </a:lnSpc>
              <a:spcBef>
                <a:spcPts val="360"/>
              </a:spcBef>
              <a:spcAft>
                <a:spcPts val="0"/>
              </a:spcAft>
              <a:buSzPts val="108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14325" algn="l" rtl="0">
              <a:lnSpc>
                <a:spcPct val="100000"/>
              </a:lnSpc>
              <a:spcBef>
                <a:spcPts val="360"/>
              </a:spcBef>
              <a:spcAft>
                <a:spcPts val="0"/>
              </a:spcAft>
              <a:buSzPts val="1350"/>
              <a:buChar char="▪"/>
              <a:defRPr/>
            </a:lvl5pPr>
            <a:lvl6pPr marL="2743200" lvl="5" indent="-314325" algn="l" rtl="0">
              <a:lnSpc>
                <a:spcPct val="100000"/>
              </a:lnSpc>
              <a:spcBef>
                <a:spcPts val="360"/>
              </a:spcBef>
              <a:spcAft>
                <a:spcPts val="0"/>
              </a:spcAft>
              <a:buSzPts val="1350"/>
              <a:buChar char="▪"/>
              <a:defRPr/>
            </a:lvl6pPr>
            <a:lvl7pPr marL="3200400" lvl="6" indent="-314325" algn="l" rtl="0">
              <a:lnSpc>
                <a:spcPct val="100000"/>
              </a:lnSpc>
              <a:spcBef>
                <a:spcPts val="360"/>
              </a:spcBef>
              <a:spcAft>
                <a:spcPts val="0"/>
              </a:spcAft>
              <a:buSzPts val="1350"/>
              <a:buChar char="▪"/>
              <a:defRPr/>
            </a:lvl7pPr>
            <a:lvl8pPr marL="3657600" lvl="7" indent="-314325" algn="l" rtl="0">
              <a:lnSpc>
                <a:spcPct val="100000"/>
              </a:lnSpc>
              <a:spcBef>
                <a:spcPts val="360"/>
              </a:spcBef>
              <a:spcAft>
                <a:spcPts val="0"/>
              </a:spcAft>
              <a:buSzPts val="1350"/>
              <a:buChar char="▪"/>
              <a:defRPr/>
            </a:lvl8pPr>
            <a:lvl9pPr marL="4114800" lvl="8" indent="-314325" algn="l" rtl="0">
              <a:lnSpc>
                <a:spcPct val="100000"/>
              </a:lnSpc>
              <a:spcBef>
                <a:spcPts val="360"/>
              </a:spcBef>
              <a:spcAft>
                <a:spcPts val="0"/>
              </a:spcAft>
              <a:buSzPts val="1350"/>
              <a:buChar char="▪"/>
              <a:defRPr/>
            </a:lvl9pPr>
          </a:lstStyle>
          <a:p>
            <a:endParaRPr/>
          </a:p>
        </p:txBody>
      </p:sp>
      <p:sp>
        <p:nvSpPr>
          <p:cNvPr id="123" name="Google Shape;123;p15"/>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24" name="Google Shape;124;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25" name="Google Shape;125;p15"/>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26" name="Google Shape;126;p15"/>
          <p:cNvGrpSpPr/>
          <p:nvPr/>
        </p:nvGrpSpPr>
        <p:grpSpPr>
          <a:xfrm>
            <a:off x="250825" y="6199187"/>
            <a:ext cx="6128146" cy="494109"/>
            <a:chOff x="250825" y="6199187"/>
            <a:chExt cx="8170862" cy="658812"/>
          </a:xfrm>
        </p:grpSpPr>
        <p:pic>
          <p:nvPicPr>
            <p:cNvPr id="127" name="Google Shape;127;p15"/>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28" name="Google Shape;128;p15"/>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1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132" name="Google Shape;132;p1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3" name="Google Shape;133;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4" name="Google Shape;134;p1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35" name="Google Shape;135;p16"/>
          <p:cNvGrpSpPr/>
          <p:nvPr/>
        </p:nvGrpSpPr>
        <p:grpSpPr>
          <a:xfrm>
            <a:off x="250825" y="6199187"/>
            <a:ext cx="6128146" cy="494109"/>
            <a:chOff x="250825" y="6199187"/>
            <a:chExt cx="8170862" cy="658812"/>
          </a:xfrm>
        </p:grpSpPr>
        <p:pic>
          <p:nvPicPr>
            <p:cNvPr id="136" name="Google Shape;136;p1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37" name="Google Shape;137;p1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17"/>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rtl="0">
              <a:lnSpc>
                <a:spcPct val="100000"/>
              </a:lnSpc>
              <a:spcBef>
                <a:spcPts val="640"/>
              </a:spcBef>
              <a:spcAft>
                <a:spcPts val="0"/>
              </a:spcAft>
              <a:buSzPts val="2080"/>
              <a:buChar char="■"/>
              <a:defRPr sz="3200"/>
            </a:lvl1pPr>
            <a:lvl2pPr marL="914400" lvl="1" indent="-335280" algn="l" rtl="0">
              <a:lnSpc>
                <a:spcPct val="100000"/>
              </a:lnSpc>
              <a:spcBef>
                <a:spcPts val="560"/>
              </a:spcBef>
              <a:spcAft>
                <a:spcPts val="0"/>
              </a:spcAft>
              <a:buSzPts val="1680"/>
              <a:buChar char="❑"/>
              <a:defRPr sz="2800"/>
            </a:lvl2pPr>
            <a:lvl3pPr marL="1371600" lvl="2" indent="-327660" algn="l" rtl="0">
              <a:lnSpc>
                <a:spcPct val="100000"/>
              </a:lnSpc>
              <a:spcBef>
                <a:spcPts val="480"/>
              </a:spcBef>
              <a:spcAft>
                <a:spcPts val="0"/>
              </a:spcAft>
              <a:buSzPts val="1560"/>
              <a:buChar char="■"/>
              <a:defRPr sz="2400"/>
            </a:lvl3pPr>
            <a:lvl4pPr marL="1828800" lvl="3" indent="-317500" algn="l" rtl="0">
              <a:lnSpc>
                <a:spcPct val="100000"/>
              </a:lnSpc>
              <a:spcBef>
                <a:spcPts val="400"/>
              </a:spcBef>
              <a:spcAft>
                <a:spcPts val="0"/>
              </a:spcAft>
              <a:buSzPts val="1400"/>
              <a:buChar char="❑"/>
              <a:defRPr sz="2000"/>
            </a:lvl4pPr>
            <a:lvl5pPr marL="2286000" lvl="4" indent="-323850" algn="l" rtl="0">
              <a:lnSpc>
                <a:spcPct val="100000"/>
              </a:lnSpc>
              <a:spcBef>
                <a:spcPts val="400"/>
              </a:spcBef>
              <a:spcAft>
                <a:spcPts val="0"/>
              </a:spcAft>
              <a:buSzPts val="1500"/>
              <a:buChar char="▪"/>
              <a:defRPr sz="2000"/>
            </a:lvl5pPr>
            <a:lvl6pPr marL="2743200" lvl="5" indent="-323850" algn="l" rtl="0">
              <a:lnSpc>
                <a:spcPct val="100000"/>
              </a:lnSpc>
              <a:spcBef>
                <a:spcPts val="400"/>
              </a:spcBef>
              <a:spcAft>
                <a:spcPts val="0"/>
              </a:spcAft>
              <a:buSzPts val="1500"/>
              <a:buChar char="▪"/>
              <a:defRPr sz="2000"/>
            </a:lvl6pPr>
            <a:lvl7pPr marL="3200400" lvl="6" indent="-323850" algn="l" rtl="0">
              <a:lnSpc>
                <a:spcPct val="100000"/>
              </a:lnSpc>
              <a:spcBef>
                <a:spcPts val="400"/>
              </a:spcBef>
              <a:spcAft>
                <a:spcPts val="0"/>
              </a:spcAft>
              <a:buSzPts val="1500"/>
              <a:buChar char="▪"/>
              <a:defRPr sz="2000"/>
            </a:lvl7pPr>
            <a:lvl8pPr marL="3657600" lvl="7" indent="-323850" algn="l" rtl="0">
              <a:lnSpc>
                <a:spcPct val="100000"/>
              </a:lnSpc>
              <a:spcBef>
                <a:spcPts val="400"/>
              </a:spcBef>
              <a:spcAft>
                <a:spcPts val="0"/>
              </a:spcAft>
              <a:buSzPts val="1500"/>
              <a:buChar char="▪"/>
              <a:defRPr sz="2000"/>
            </a:lvl8pPr>
            <a:lvl9pPr marL="4114800" lvl="8" indent="-323850" algn="l" rtl="0">
              <a:lnSpc>
                <a:spcPct val="100000"/>
              </a:lnSpc>
              <a:spcBef>
                <a:spcPts val="400"/>
              </a:spcBef>
              <a:spcAft>
                <a:spcPts val="0"/>
              </a:spcAft>
              <a:buSzPts val="1500"/>
              <a:buChar char="▪"/>
              <a:defRPr sz="2000"/>
            </a:lvl9pPr>
          </a:lstStyle>
          <a:p>
            <a:endParaRPr/>
          </a:p>
        </p:txBody>
      </p:sp>
      <p:sp>
        <p:nvSpPr>
          <p:cNvPr id="141" name="Google Shape;141;p17"/>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910"/>
              <a:buNone/>
              <a:defRPr sz="1400"/>
            </a:lvl1pPr>
            <a:lvl2pPr marL="914400" lvl="1" indent="-228600" algn="l" rtl="0">
              <a:lnSpc>
                <a:spcPct val="100000"/>
              </a:lnSpc>
              <a:spcBef>
                <a:spcPts val="240"/>
              </a:spcBef>
              <a:spcAft>
                <a:spcPts val="0"/>
              </a:spcAft>
              <a:buSzPts val="72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675"/>
              <a:buNone/>
              <a:defRPr sz="900"/>
            </a:lvl5pPr>
            <a:lvl6pPr marL="2743200" lvl="5" indent="-228600" algn="l" rtl="0">
              <a:lnSpc>
                <a:spcPct val="100000"/>
              </a:lnSpc>
              <a:spcBef>
                <a:spcPts val="180"/>
              </a:spcBef>
              <a:spcAft>
                <a:spcPts val="0"/>
              </a:spcAft>
              <a:buSzPts val="675"/>
              <a:buNone/>
              <a:defRPr sz="900"/>
            </a:lvl6pPr>
            <a:lvl7pPr marL="3200400" lvl="6" indent="-228600" algn="l" rtl="0">
              <a:lnSpc>
                <a:spcPct val="100000"/>
              </a:lnSpc>
              <a:spcBef>
                <a:spcPts val="180"/>
              </a:spcBef>
              <a:spcAft>
                <a:spcPts val="0"/>
              </a:spcAft>
              <a:buSzPts val="675"/>
              <a:buNone/>
              <a:defRPr sz="900"/>
            </a:lvl7pPr>
            <a:lvl8pPr marL="3657600" lvl="7" indent="-228600" algn="l" rtl="0">
              <a:lnSpc>
                <a:spcPct val="100000"/>
              </a:lnSpc>
              <a:spcBef>
                <a:spcPts val="180"/>
              </a:spcBef>
              <a:spcAft>
                <a:spcPts val="0"/>
              </a:spcAft>
              <a:buSzPts val="675"/>
              <a:buNone/>
              <a:defRPr sz="900"/>
            </a:lvl8pPr>
            <a:lvl9pPr marL="4114800" lvl="8" indent="-228600" algn="l" rtl="0">
              <a:lnSpc>
                <a:spcPct val="100000"/>
              </a:lnSpc>
              <a:spcBef>
                <a:spcPts val="180"/>
              </a:spcBef>
              <a:spcAft>
                <a:spcPts val="0"/>
              </a:spcAft>
              <a:buSzPts val="675"/>
              <a:buNone/>
              <a:defRPr sz="900"/>
            </a:lvl9pPr>
          </a:lstStyle>
          <a:p>
            <a:endParaRPr/>
          </a:p>
        </p:txBody>
      </p:sp>
      <p:sp>
        <p:nvSpPr>
          <p:cNvPr id="142" name="Google Shape;142;p1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3" name="Google Shape;143;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4" name="Google Shape;144;p1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45" name="Google Shape;145;p17"/>
          <p:cNvGrpSpPr/>
          <p:nvPr/>
        </p:nvGrpSpPr>
        <p:grpSpPr>
          <a:xfrm>
            <a:off x="250825" y="6199187"/>
            <a:ext cx="6128146" cy="494109"/>
            <a:chOff x="250825" y="6199187"/>
            <a:chExt cx="8170862" cy="658812"/>
          </a:xfrm>
        </p:grpSpPr>
        <p:pic>
          <p:nvPicPr>
            <p:cNvPr id="146" name="Google Shape;146;p17"/>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47" name="Google Shape;147;p17"/>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1" name="Google Shape;151;p18"/>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2" name="Google Shape;152;p18"/>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3" name="Google Shape;153;p1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4" name="Google Shape;154;p18"/>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5" name="Google Shape;155;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6" name="Google Shape;156;p18"/>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57" name="Google Shape;157;p18"/>
          <p:cNvGrpSpPr/>
          <p:nvPr/>
        </p:nvGrpSpPr>
        <p:grpSpPr>
          <a:xfrm>
            <a:off x="250825" y="6199187"/>
            <a:ext cx="6128146" cy="494109"/>
            <a:chOff x="250825" y="6199187"/>
            <a:chExt cx="8170862" cy="658812"/>
          </a:xfrm>
        </p:grpSpPr>
        <p:pic>
          <p:nvPicPr>
            <p:cNvPr id="158" name="Google Shape;158;p18"/>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59" name="Google Shape;159;p18"/>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60"/>
        <p:cNvGrpSpPr/>
        <p:nvPr/>
      </p:nvGrpSpPr>
      <p:grpSpPr>
        <a:xfrm>
          <a:off x="0" y="0"/>
          <a:ext cx="0" cy="0"/>
          <a:chOff x="0" y="0"/>
          <a:chExt cx="0" cy="0"/>
        </a:xfrm>
      </p:grpSpPr>
      <p:sp>
        <p:nvSpPr>
          <p:cNvPr id="161" name="Google Shape;161;p19"/>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163" name="Google Shape;163;p1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4" name="Google Shape;164;p1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5" name="Google Shape;165;p1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A70BA8-26B0-474B-B17A-0F592AB872F5}"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46006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536935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068754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A75FF0-7DD4-49FF-AFB2-3492DBBA0F7C}"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71361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27" name="Google Shape;27;p3"/>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8" name="Google Shape;28;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9" name="Google Shape;29;p3"/>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0" name="Google Shape;30;p3"/>
          <p:cNvGrpSpPr/>
          <p:nvPr/>
        </p:nvGrpSpPr>
        <p:grpSpPr>
          <a:xfrm>
            <a:off x="250825" y="6199187"/>
            <a:ext cx="4596110" cy="370582"/>
            <a:chOff x="250825" y="6199187"/>
            <a:chExt cx="8170862" cy="658812"/>
          </a:xfrm>
        </p:grpSpPr>
        <p:pic>
          <p:nvPicPr>
            <p:cNvPr id="31" name="Google Shape;31;p3"/>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32" name="Google Shape;32;p3"/>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0A75FF0-7DD4-49FF-AFB2-3492DBBA0F7C}"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525742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0A75FF0-7DD4-49FF-AFB2-3492DBBA0F7C}" type="datetimeFigureOut">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579305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0A75FF0-7DD4-49FF-AFB2-3492DBBA0F7C}"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134296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75FF0-7DD4-49FF-AFB2-3492DBBA0F7C}" type="datetimeFigureOut">
              <a:rPr lang="en-US" smtClean="0"/>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64345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19024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132697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424524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2666644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6565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660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08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050"/>
              <a:buNone/>
              <a:defRPr sz="1400"/>
            </a:lvl5pPr>
            <a:lvl6pPr marL="2743200" lvl="5" indent="-228600" algn="l">
              <a:lnSpc>
                <a:spcPct val="100000"/>
              </a:lnSpc>
              <a:spcBef>
                <a:spcPts val="280"/>
              </a:spcBef>
              <a:spcAft>
                <a:spcPts val="0"/>
              </a:spcAft>
              <a:buSzPts val="1050"/>
              <a:buNone/>
              <a:defRPr sz="1400"/>
            </a:lvl6pPr>
            <a:lvl7pPr marL="3200400" lvl="6" indent="-228600" algn="l">
              <a:lnSpc>
                <a:spcPct val="100000"/>
              </a:lnSpc>
              <a:spcBef>
                <a:spcPts val="280"/>
              </a:spcBef>
              <a:spcAft>
                <a:spcPts val="0"/>
              </a:spcAft>
              <a:buSzPts val="1050"/>
              <a:buNone/>
              <a:defRPr sz="1400"/>
            </a:lvl7pPr>
            <a:lvl8pPr marL="3657600" lvl="7" indent="-228600" algn="l">
              <a:lnSpc>
                <a:spcPct val="100000"/>
              </a:lnSpc>
              <a:spcBef>
                <a:spcPts val="280"/>
              </a:spcBef>
              <a:spcAft>
                <a:spcPts val="0"/>
              </a:spcAft>
              <a:buSzPts val="1050"/>
              <a:buNone/>
              <a:defRPr sz="1400"/>
            </a:lvl8pPr>
            <a:lvl9pPr marL="4114800" lvl="8" indent="-228600" algn="l">
              <a:lnSpc>
                <a:spcPct val="100000"/>
              </a:lnSpc>
              <a:spcBef>
                <a:spcPts val="280"/>
              </a:spcBef>
              <a:spcAft>
                <a:spcPts val="0"/>
              </a:spcAft>
              <a:buSzPts val="1050"/>
              <a:buNone/>
              <a:defRPr sz="1400"/>
            </a:lvl9pPr>
          </a:lstStyle>
          <a:p>
            <a:endParaRPr/>
          </a:p>
        </p:txBody>
      </p:sp>
      <p:sp>
        <p:nvSpPr>
          <p:cNvPr id="36" name="Google Shape;36;p4"/>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7" name="Google Shape;37;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8" name="Google Shape;38;p4"/>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9" name="Google Shape;39;p4"/>
          <p:cNvGrpSpPr/>
          <p:nvPr/>
        </p:nvGrpSpPr>
        <p:grpSpPr>
          <a:xfrm>
            <a:off x="250825" y="6199187"/>
            <a:ext cx="4596110" cy="370582"/>
            <a:chOff x="250825" y="6199187"/>
            <a:chExt cx="8170862" cy="658812"/>
          </a:xfrm>
        </p:grpSpPr>
        <p:pic>
          <p:nvPicPr>
            <p:cNvPr id="40" name="Google Shape;40;p4"/>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41" name="Google Shape;41;p4"/>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433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0441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9278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3280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4290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1672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11171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8258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348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9"/>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ja-JP" altLang="en-US"/>
              <a:t>マスタ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932368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a:lnSpc>
                <a:spcPct val="100000"/>
              </a:lnSpc>
              <a:spcBef>
                <a:spcPts val="640"/>
              </a:spcBef>
              <a:spcAft>
                <a:spcPts val="0"/>
              </a:spcAft>
              <a:buSzPts val="2080"/>
              <a:buChar char="■"/>
              <a:defRPr sz="3200"/>
            </a:lvl1pPr>
            <a:lvl2pPr marL="914400" lvl="1" indent="-335280" algn="l">
              <a:lnSpc>
                <a:spcPct val="100000"/>
              </a:lnSpc>
              <a:spcBef>
                <a:spcPts val="560"/>
              </a:spcBef>
              <a:spcAft>
                <a:spcPts val="0"/>
              </a:spcAft>
              <a:buSzPts val="168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23850" algn="l">
              <a:lnSpc>
                <a:spcPct val="100000"/>
              </a:lnSpc>
              <a:spcBef>
                <a:spcPts val="400"/>
              </a:spcBef>
              <a:spcAft>
                <a:spcPts val="0"/>
              </a:spcAft>
              <a:buSzPts val="1500"/>
              <a:buChar char="▪"/>
              <a:defRPr sz="2000"/>
            </a:lvl5pPr>
            <a:lvl6pPr marL="2743200" lvl="5" indent="-323850" algn="l">
              <a:lnSpc>
                <a:spcPct val="100000"/>
              </a:lnSpc>
              <a:spcBef>
                <a:spcPts val="400"/>
              </a:spcBef>
              <a:spcAft>
                <a:spcPts val="0"/>
              </a:spcAft>
              <a:buSzPts val="1500"/>
              <a:buChar char="▪"/>
              <a:defRPr sz="2000"/>
            </a:lvl6pPr>
            <a:lvl7pPr marL="3200400" lvl="6" indent="-323850" algn="l">
              <a:lnSpc>
                <a:spcPct val="100000"/>
              </a:lnSpc>
              <a:spcBef>
                <a:spcPts val="400"/>
              </a:spcBef>
              <a:spcAft>
                <a:spcPts val="0"/>
              </a:spcAft>
              <a:buSzPts val="1500"/>
              <a:buChar char="▪"/>
              <a:defRPr sz="2000"/>
            </a:lvl7pPr>
            <a:lvl8pPr marL="3657600" lvl="7" indent="-323850" algn="l">
              <a:lnSpc>
                <a:spcPct val="100000"/>
              </a:lnSpc>
              <a:spcBef>
                <a:spcPts val="400"/>
              </a:spcBef>
              <a:spcAft>
                <a:spcPts val="0"/>
              </a:spcAft>
              <a:buSzPts val="1500"/>
              <a:buChar char="▪"/>
              <a:defRPr sz="2000"/>
            </a:lvl8pPr>
            <a:lvl9pPr marL="4114800" lvl="8" indent="-323850" algn="l">
              <a:lnSpc>
                <a:spcPct val="100000"/>
              </a:lnSpc>
              <a:spcBef>
                <a:spcPts val="400"/>
              </a:spcBef>
              <a:spcAft>
                <a:spcPts val="0"/>
              </a:spcAft>
              <a:buSzPts val="1500"/>
              <a:buChar char="▪"/>
              <a:defRPr sz="2000"/>
            </a:lvl9pPr>
          </a:lstStyle>
          <a:p>
            <a:endParaRPr/>
          </a:p>
        </p:txBody>
      </p:sp>
      <p:sp>
        <p:nvSpPr>
          <p:cNvPr id="45" name="Google Shape;45;p5"/>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46" name="Google Shape;46;p5"/>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7" name="Google Shape;47;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8" name="Google Shape;48;p5"/>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49" name="Google Shape;49;p5"/>
          <p:cNvGrpSpPr/>
          <p:nvPr/>
        </p:nvGrpSpPr>
        <p:grpSpPr>
          <a:xfrm>
            <a:off x="250825" y="6199187"/>
            <a:ext cx="4596110" cy="370582"/>
            <a:chOff x="250825" y="6199187"/>
            <a:chExt cx="8170862" cy="658812"/>
          </a:xfrm>
        </p:grpSpPr>
        <p:pic>
          <p:nvPicPr>
            <p:cNvPr id="50" name="Google Shape;50;p5"/>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51" name="Google Shape;51;p5"/>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51104616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3"/>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48102812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34302117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9"/>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1"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81503494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9431890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72238149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73049"/>
            <a:ext cx="3008313" cy="1162051"/>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411363432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9"/>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42285269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95553501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1" y="609600"/>
            <a:ext cx="1943100" cy="54864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85801" y="609600"/>
            <a:ext cx="5676900" cy="54864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8980579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5" name="Google Shape;55;p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6" name="Google Shape;56;p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7" name="Google Shape;57;p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8" name="Google Shape;58;p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59" name="Google Shape;59;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60" name="Google Shape;60;p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61" name="Google Shape;61;p6"/>
          <p:cNvGrpSpPr/>
          <p:nvPr/>
        </p:nvGrpSpPr>
        <p:grpSpPr>
          <a:xfrm>
            <a:off x="250825" y="6199187"/>
            <a:ext cx="4596110" cy="370582"/>
            <a:chOff x="250825" y="6199187"/>
            <a:chExt cx="8170862" cy="658812"/>
          </a:xfrm>
        </p:grpSpPr>
        <p:pic>
          <p:nvPicPr>
            <p:cNvPr id="62" name="Google Shape;62;p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63" name="Google Shape;63;p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685800" y="609600"/>
            <a:ext cx="7772400" cy="1143000"/>
          </a:xfrm>
        </p:spPr>
        <p:txBody>
          <a:bodyPr/>
          <a:lstStyle/>
          <a:p>
            <a:r>
              <a:rPr lang="ja-JP" altLang="en-US"/>
              <a:t>マスタ タイトルの書式設定</a:t>
            </a:r>
          </a:p>
        </p:txBody>
      </p:sp>
      <p:sp>
        <p:nvSpPr>
          <p:cNvPr id="3" name="コンテンツ プレースホルダ 2"/>
          <p:cNvSpPr>
            <a:spLocks noGrp="1"/>
          </p:cNvSpPr>
          <p:nvPr>
            <p:ph sz="quarter" idx="1"/>
          </p:nvPr>
        </p:nvSpPr>
        <p:spPr>
          <a:xfrm>
            <a:off x="685800" y="19812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quarter" idx="2"/>
          </p:nvPr>
        </p:nvSpPr>
        <p:spPr>
          <a:xfrm>
            <a:off x="4648200" y="19812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 4"/>
          <p:cNvSpPr>
            <a:spLocks noGrp="1"/>
          </p:cNvSpPr>
          <p:nvPr>
            <p:ph sz="quarter" idx="3"/>
          </p:nvPr>
        </p:nvSpPr>
        <p:spPr>
          <a:xfrm>
            <a:off x="685800" y="41148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 5"/>
          <p:cNvSpPr>
            <a:spLocks noGrp="1"/>
          </p:cNvSpPr>
          <p:nvPr>
            <p:ph sz="quarter" idx="4"/>
          </p:nvPr>
        </p:nvSpPr>
        <p:spPr>
          <a:xfrm>
            <a:off x="4648200" y="41148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17034214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6858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8802315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685800" y="1981200"/>
            <a:ext cx="7772400" cy="4114800"/>
          </a:xfrm>
        </p:spPr>
        <p:txBody>
          <a:bodyPr/>
          <a:lstStyle/>
          <a:p>
            <a:pPr lvl="0"/>
            <a:endParaRPr lang="ja-JP"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29528072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lipArt" preserve="1">
  <p:cSld name="タイトル、テキスト、クリップ アート">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6858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クリップアート プレースホルダ 3"/>
          <p:cNvSpPr>
            <a:spLocks noGrp="1"/>
          </p:cNvSpPr>
          <p:nvPr>
            <p:ph type="clipArt" sz="half" idx="2"/>
          </p:nvPr>
        </p:nvSpPr>
        <p:spPr>
          <a:xfrm>
            <a:off x="4648200" y="1981200"/>
            <a:ext cx="3810000" cy="4114800"/>
          </a:xfrm>
        </p:spPr>
        <p:txBody>
          <a:bodyPr/>
          <a:lstStyle/>
          <a:p>
            <a:pPr lvl="0"/>
            <a:endParaRPr lang="ja-JP"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61183757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ltLang="ko-KR"/>
              <a:t>Click to edit Master title style</a:t>
            </a:r>
            <a:endParaRPr lang="ko-KR"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Media Placeholder 3"/>
          <p:cNvSpPr>
            <a:spLocks noGrp="1"/>
          </p:cNvSpPr>
          <p:nvPr>
            <p:ph type="media" sz="half" idx="2"/>
          </p:nvPr>
        </p:nvSpPr>
        <p:spPr>
          <a:xfrm>
            <a:off x="4648200" y="1981200"/>
            <a:ext cx="3810000" cy="4114800"/>
          </a:xfrm>
        </p:spPr>
        <p:txBody>
          <a:bodyPr/>
          <a:lstStyle/>
          <a:p>
            <a:pPr lvl="0"/>
            <a:endParaRPr lang="ko-KR"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5089855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7"/>
            <a:ext cx="8229600" cy="806451"/>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457200" y="1174751"/>
            <a:ext cx="4038600" cy="4953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4648200" y="1174750"/>
            <a:ext cx="4038600" cy="2400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4648200" y="3727451"/>
            <a:ext cx="4038600" cy="2400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8" name="Slide Number Placeholder 7"/>
          <p:cNvSpPr>
            <a:spLocks noGrp="1" noChangeArrowheads="1"/>
          </p:cNvSpPr>
          <p:nvPr>
            <p:ph type="sldNum" sz="quarter" idx="12"/>
          </p:nvPr>
        </p:nvSpPr>
        <p:spPr>
          <a:xfrm>
            <a:off x="6553200" y="6356352"/>
            <a:ext cx="2133600" cy="365125"/>
          </a:xfrm>
          <a:prstGeom prst="rect">
            <a:avLst/>
          </a:prstGeom>
          <a:ln/>
        </p:spPr>
        <p:txBody>
          <a:bodyPr/>
          <a:lstStyle>
            <a:lvl1pPr>
              <a:defRPr/>
            </a:lvl1pPr>
          </a:lstStyle>
          <a:p>
            <a:pPr fontAlgn="base">
              <a:spcBef>
                <a:spcPct val="0"/>
              </a:spcBef>
              <a:spcAft>
                <a:spcPct val="0"/>
              </a:spcAft>
              <a:buClrTx/>
              <a:buFontTx/>
              <a:buNone/>
              <a:defRPr/>
            </a:pPr>
            <a:fld id="{50D41983-9A56-46BB-982F-8CC3C559A10D}" type="slidenum">
              <a:rPr kumimoji="1" lang="en-US" altLang="ja-JP" sz="1800" b="1" i="1" kern="1200" baseline="30000">
                <a:latin typeface="Arial Black" pitchFamily="34" charset="0"/>
                <a:ea typeface="ＭＳ Ｐゴシック"/>
                <a:cs typeface="+mn-cs"/>
              </a:rPr>
              <a:pPr fontAlgn="base">
                <a:spcBef>
                  <a:spcPct val="0"/>
                </a:spcBef>
                <a:spcAft>
                  <a:spcPct val="0"/>
                </a:spcAft>
                <a:buClrTx/>
                <a:buFontTx/>
                <a:buNone/>
                <a:defRPr/>
              </a:pPr>
              <a:t>‹#›</a:t>
            </a:fld>
            <a:endParaRPr kumimoji="1" lang="en-US" altLang="ja-JP" sz="1800" b="1" i="1" kern="1200" baseline="30000">
              <a:latin typeface="Arial Black" pitchFamily="34" charset="0"/>
              <a:ea typeface="ＭＳ Ｐゴシック"/>
              <a:cs typeface="+mn-cs"/>
            </a:endParaRPr>
          </a:p>
        </p:txBody>
      </p:sp>
    </p:spTree>
    <p:extLst>
      <p:ext uri="{BB962C8B-B14F-4D97-AF65-F5344CB8AC3E}">
        <p14:creationId xmlns:p14="http://schemas.microsoft.com/office/powerpoint/2010/main" val="21299024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180762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6587237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A70BA8-26B0-474B-B17A-0F592AB872F5}"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0546738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A70BA8-26B0-474B-B17A-0F592AB872F5}"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30419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64"/>
        <p:cNvGrpSpPr/>
        <p:nvPr/>
      </p:nvGrpSpPr>
      <p:grpSpPr>
        <a:xfrm>
          <a:off x="0" y="0"/>
          <a:ext cx="0" cy="0"/>
          <a:chOff x="0" y="0"/>
          <a:chExt cx="0" cy="0"/>
        </a:xfrm>
      </p:grpSpPr>
      <p:sp>
        <p:nvSpPr>
          <p:cNvPr id="65" name="Google Shape;65;p7"/>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7"/>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67" name="Google Shape;67;p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8" name="Google Shape;68;p7"/>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9" name="Google Shape;69;p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A70BA8-26B0-474B-B17A-0F592AB872F5}" type="datetimeFigureOut">
              <a:rPr lang="en-US" smtClean="0"/>
              <a:t>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986021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A70BA8-26B0-474B-B17A-0F592AB872F5}" type="datetimeFigureOut">
              <a:rPr lang="en-US" smtClean="0"/>
              <a:t>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259720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70BA8-26B0-474B-B17A-0F592AB872F5}" type="datetimeFigureOut">
              <a:rPr lang="en-US" smtClean="0"/>
              <a:t>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9001673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A70BA8-26B0-474B-B17A-0F592AB872F5}"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846822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A70BA8-26B0-474B-B17A-0F592AB872F5}" type="datetimeFigureOut">
              <a:rPr lang="en-US" smtClean="0"/>
              <a:t>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279206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8375778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5383723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mplate with one theme">
    <p:spTree>
      <p:nvGrpSpPr>
        <p:cNvPr id="1" name=""/>
        <p:cNvGrpSpPr/>
        <p:nvPr/>
      </p:nvGrpSpPr>
      <p:grpSpPr>
        <a:xfrm>
          <a:off x="0" y="0"/>
          <a:ext cx="0" cy="0"/>
          <a:chOff x="0" y="0"/>
          <a:chExt cx="0" cy="0"/>
        </a:xfrm>
      </p:grpSpPr>
      <p:sp>
        <p:nvSpPr>
          <p:cNvPr id="14" name="テキスト プレースホルダー 13">
            <a:extLst>
              <a:ext uri="{FF2B5EF4-FFF2-40B4-BE49-F238E27FC236}">
                <a16:creationId xmlns:a16="http://schemas.microsoft.com/office/drawing/2014/main" id="{F9E0EE3D-B181-284C-8CC6-0F8664DB8ED4}"/>
              </a:ext>
            </a:extLst>
          </p:cNvPr>
          <p:cNvSpPr>
            <a:spLocks noGrp="1"/>
          </p:cNvSpPr>
          <p:nvPr>
            <p:ph type="body" sz="quarter" idx="14"/>
          </p:nvPr>
        </p:nvSpPr>
        <p:spPr>
          <a:xfrm>
            <a:off x="457200" y="1600201"/>
            <a:ext cx="8229600" cy="454342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95EC3EE3-37B3-5949-8D97-4964085A777D}"/>
              </a:ext>
            </a:extLst>
          </p:cNvPr>
          <p:cNvSpPr>
            <a:spLocks noGrp="1"/>
          </p:cNvSpPr>
          <p:nvPr>
            <p:ph type="title"/>
          </p:nvPr>
        </p:nvSpPr>
        <p:spPr>
          <a:xfrm>
            <a:off x="1550194" y="274639"/>
            <a:ext cx="7136607" cy="1143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2C8217C-AC5C-2548-BE24-187A889D0F90}"/>
              </a:ext>
            </a:extLst>
          </p:cNvPr>
          <p:cNvSpPr>
            <a:spLocks noGrp="1"/>
          </p:cNvSpPr>
          <p:nvPr>
            <p:ph type="dt" sz="half" idx="10"/>
          </p:nvPr>
        </p:nvSpPr>
        <p:spPr/>
        <p:txBody>
          <a:bodyPr/>
          <a:lstStyle/>
          <a:p>
            <a:fld id="{3115898B-2888-AB40-8C50-0BEA1843C3AA}" type="datetimeFigureOut">
              <a:rPr lang="ja-JP" altLang="en-US" smtClean="0">
                <a:solidFill>
                  <a:prstClr val="black">
                    <a:tint val="75000"/>
                  </a:prstClr>
                </a:solidFill>
              </a:rPr>
              <a:pPr/>
              <a:t>2023/1/9</a:t>
            </a:fld>
            <a:endParaRPr lang="ja-JP" altLang="en-US">
              <a:solidFill>
                <a:prstClr val="black">
                  <a:tint val="75000"/>
                </a:prstClr>
              </a:solidFill>
            </a:endParaRPr>
          </a:p>
        </p:txBody>
      </p:sp>
      <p:sp>
        <p:nvSpPr>
          <p:cNvPr id="4" name="フッター プレースホルダー 3">
            <a:extLst>
              <a:ext uri="{FF2B5EF4-FFF2-40B4-BE49-F238E27FC236}">
                <a16:creationId xmlns:a16="http://schemas.microsoft.com/office/drawing/2014/main" id="{C5FA58C5-E192-484B-A914-FB0E4E9E0587}"/>
              </a:ext>
            </a:extLst>
          </p:cNvPr>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a:extLst>
              <a:ext uri="{FF2B5EF4-FFF2-40B4-BE49-F238E27FC236}">
                <a16:creationId xmlns:a16="http://schemas.microsoft.com/office/drawing/2014/main" id="{BE05EFFE-D223-F64F-A060-AF883CCD1853}"/>
              </a:ext>
            </a:extLst>
          </p:cNvPr>
          <p:cNvSpPr>
            <a:spLocks noGrp="1"/>
          </p:cNvSpPr>
          <p:nvPr>
            <p:ph type="sldNum" sz="quarter" idx="12"/>
          </p:nvPr>
        </p:nvSpPr>
        <p:spPr/>
        <p:txBody>
          <a:bodyPr/>
          <a:lstStyle/>
          <a:p>
            <a:fld id="{05706D04-6D6D-D14D-82B5-7D530D85E8C4}" type="slidenum">
              <a:rPr lang="ja-JP" altLang="en-US" smtClean="0">
                <a:solidFill>
                  <a:prstClr val="black">
                    <a:tint val="75000"/>
                  </a:prstClr>
                </a:solidFill>
              </a:rPr>
              <a:pPr/>
              <a:t>‹#›</a:t>
            </a:fld>
            <a:endParaRPr lang="ja-JP" altLang="en-US">
              <a:solidFill>
                <a:prstClr val="black">
                  <a:tint val="75000"/>
                </a:prstClr>
              </a:solidFill>
            </a:endParaRPr>
          </a:p>
        </p:txBody>
      </p:sp>
      <p:sp>
        <p:nvSpPr>
          <p:cNvPr id="7" name="図プレースホルダー 6">
            <a:extLst>
              <a:ext uri="{FF2B5EF4-FFF2-40B4-BE49-F238E27FC236}">
                <a16:creationId xmlns:a16="http://schemas.microsoft.com/office/drawing/2014/main" id="{6AC3F32D-3837-A248-A607-83211F6605F4}"/>
              </a:ext>
            </a:extLst>
          </p:cNvPr>
          <p:cNvSpPr>
            <a:spLocks noGrp="1"/>
          </p:cNvSpPr>
          <p:nvPr>
            <p:ph type="pic" sz="quarter" idx="13"/>
          </p:nvPr>
        </p:nvSpPr>
        <p:spPr>
          <a:xfrm>
            <a:off x="457200" y="136525"/>
            <a:ext cx="1080000" cy="1440000"/>
          </a:xfrm>
        </p:spPr>
        <p:txBody>
          <a:bodyPr/>
          <a:lstStyle/>
          <a:p>
            <a:endParaRPr kumimoji="1" lang="ja-JP" altLang="en-US"/>
          </a:p>
        </p:txBody>
      </p:sp>
    </p:spTree>
    <p:extLst>
      <p:ext uri="{BB962C8B-B14F-4D97-AF65-F5344CB8AC3E}">
        <p14:creationId xmlns:p14="http://schemas.microsoft.com/office/powerpoint/2010/main" val="588377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6" y="2677835"/>
            <a:ext cx="9210651"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6" y="2852933"/>
            <a:ext cx="9210651"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2" y="2419425"/>
            <a:ext cx="122612"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37" name="Google Shape;37;p2"/>
          <p:cNvSpPr/>
          <p:nvPr/>
        </p:nvSpPr>
        <p:spPr>
          <a:xfrm rot="8100000">
            <a:off x="6038982" y="2797892"/>
            <a:ext cx="122612"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38" name="Google Shape;38;p2"/>
          <p:cNvSpPr/>
          <p:nvPr/>
        </p:nvSpPr>
        <p:spPr>
          <a:xfrm rot="8100000">
            <a:off x="7181982" y="2842359"/>
            <a:ext cx="122612"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grpSp>
        <p:nvGrpSpPr>
          <p:cNvPr id="39" name="Google Shape;39;p2"/>
          <p:cNvGrpSpPr/>
          <p:nvPr/>
        </p:nvGrpSpPr>
        <p:grpSpPr>
          <a:xfrm>
            <a:off x="-9525" y="2698767"/>
            <a:ext cx="9167825" cy="793733"/>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6" y="2673453"/>
            <a:ext cx="9229575" cy="857049"/>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grpSp>
      <p:sp>
        <p:nvSpPr>
          <p:cNvPr id="69" name="Google Shape;69;p2"/>
          <p:cNvSpPr/>
          <p:nvPr/>
        </p:nvSpPr>
        <p:spPr>
          <a:xfrm>
            <a:off x="2990700" y="2863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0" name="Google Shape;70;p2"/>
          <p:cNvSpPr/>
          <p:nvPr/>
        </p:nvSpPr>
        <p:spPr>
          <a:xfrm>
            <a:off x="1085700" y="3244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1" name="Google Shape;71;p2"/>
          <p:cNvSpPr/>
          <p:nvPr/>
        </p:nvSpPr>
        <p:spPr>
          <a:xfrm>
            <a:off x="4895700" y="2770176"/>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2" name="Google Shape;72;p2"/>
          <p:cNvSpPr/>
          <p:nvPr/>
        </p:nvSpPr>
        <p:spPr>
          <a:xfrm rot="8100000">
            <a:off x="8699950" y="2521025"/>
            <a:ext cx="122612"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3" name="Google Shape;73;p2"/>
          <p:cNvSpPr txBox="1">
            <a:spLocks noGrp="1"/>
          </p:cNvSpPr>
          <p:nvPr>
            <p:ph type="ctrTitle"/>
          </p:nvPr>
        </p:nvSpPr>
        <p:spPr>
          <a:xfrm>
            <a:off x="2847975" y="4484567"/>
            <a:ext cx="5610300" cy="15464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endParaRPr/>
          </a:p>
        </p:txBody>
      </p:sp>
    </p:spTree>
    <p:extLst>
      <p:ext uri="{BB962C8B-B14F-4D97-AF65-F5344CB8AC3E}">
        <p14:creationId xmlns:p14="http://schemas.microsoft.com/office/powerpoint/2010/main" val="4279664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311700" y="593367"/>
            <a:ext cx="8520600" cy="763500"/>
          </a:xfrm>
          <a:prstGeom prst="rect">
            <a:avLst/>
          </a:prstGeom>
        </p:spPr>
        <p:txBody>
          <a:bodyPr spcFirstLastPara="1" wrap="square" lIns="91425" tIns="45700" rIns="91425" bIns="45700"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8"/>
          <p:cNvSpPr txBox="1">
            <a:spLocks noGrp="1"/>
          </p:cNvSpPr>
          <p:nvPr>
            <p:ph type="body" idx="1"/>
          </p:nvPr>
        </p:nvSpPr>
        <p:spPr>
          <a:xfrm>
            <a:off x="311700" y="1536633"/>
            <a:ext cx="8520600" cy="4555200"/>
          </a:xfrm>
          <a:prstGeom prst="rect">
            <a:avLst/>
          </a:prstGeom>
        </p:spPr>
        <p:txBody>
          <a:bodyPr spcFirstLastPara="1" wrap="square" lIns="91425" tIns="45700" rIns="91425" bIns="45700" anchor="t" anchorCtr="0">
            <a:noAutofit/>
          </a:bodyPr>
          <a:lstStyle>
            <a:lvl1pPr marL="457200" lvl="0" indent="-352425" rtl="0">
              <a:spcBef>
                <a:spcPts val="600"/>
              </a:spcBef>
              <a:spcAft>
                <a:spcPts val="0"/>
              </a:spcAft>
              <a:buSzPts val="1950"/>
              <a:buChar char="■"/>
              <a:defRPr/>
            </a:lvl1pPr>
            <a:lvl2pPr marL="914400" lvl="1" indent="-327660" rtl="0">
              <a:spcBef>
                <a:spcPts val="520"/>
              </a:spcBef>
              <a:spcAft>
                <a:spcPts val="0"/>
              </a:spcAft>
              <a:buSzPts val="1560"/>
              <a:buChar char="❑"/>
              <a:defRPr/>
            </a:lvl2pPr>
            <a:lvl3pPr marL="1371600" lvl="2" indent="-319405" rtl="0">
              <a:spcBef>
                <a:spcPts val="440"/>
              </a:spcBef>
              <a:spcAft>
                <a:spcPts val="0"/>
              </a:spcAft>
              <a:buSzPts val="1430"/>
              <a:buChar char="■"/>
              <a:defRPr/>
            </a:lvl3pPr>
            <a:lvl4pPr marL="1828800" lvl="3" indent="-317500" rtl="0">
              <a:spcBef>
                <a:spcPts val="400"/>
              </a:spcBef>
              <a:spcAft>
                <a:spcPts val="0"/>
              </a:spcAft>
              <a:buSzPts val="1400"/>
              <a:buChar char="❑"/>
              <a:defRPr/>
            </a:lvl4pPr>
            <a:lvl5pPr marL="2286000" lvl="4" indent="-323850" rtl="0">
              <a:spcBef>
                <a:spcPts val="4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0"/>
              </a:spcAft>
              <a:buSzPts val="1500"/>
              <a:buChar char="▪"/>
              <a:defRPr/>
            </a:lvl9pPr>
          </a:lstStyle>
          <a:p>
            <a:endParaRPr/>
          </a:p>
        </p:txBody>
      </p:sp>
      <p:sp>
        <p:nvSpPr>
          <p:cNvPr id="73" name="Google Shape;73;p8"/>
          <p:cNvSpPr txBox="1">
            <a:spLocks noGrp="1"/>
          </p:cNvSpPr>
          <p:nvPr>
            <p:ph type="sldNum" idx="12"/>
          </p:nvPr>
        </p:nvSpPr>
        <p:spPr>
          <a:xfrm>
            <a:off x="8472458" y="6217622"/>
            <a:ext cx="548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82"/>
        <p:cNvGrpSpPr/>
        <p:nvPr/>
      </p:nvGrpSpPr>
      <p:grpSpPr>
        <a:xfrm>
          <a:off x="0" y="0"/>
          <a:ext cx="0" cy="0"/>
          <a:chOff x="0" y="0"/>
          <a:chExt cx="0" cy="0"/>
        </a:xfrm>
      </p:grpSpPr>
      <p:sp>
        <p:nvSpPr>
          <p:cNvPr id="83" name="Google Shape;83;p10"/>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0"/>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85" name="Google Shape;85;p10"/>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6" name="Google Shape;86;p10"/>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7" name="Google Shape;87;p10"/>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91" name="Google Shape;91;p1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2" name="Google Shape;9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3" name="Google Shape;93;p1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94" name="Google Shape;94;p11"/>
          <p:cNvGrpSpPr/>
          <p:nvPr/>
        </p:nvGrpSpPr>
        <p:grpSpPr>
          <a:xfrm>
            <a:off x="250825" y="6199187"/>
            <a:ext cx="8170862" cy="658812"/>
            <a:chOff x="250825" y="6199187"/>
            <a:chExt cx="8170862" cy="658812"/>
          </a:xfrm>
        </p:grpSpPr>
        <p:pic>
          <p:nvPicPr>
            <p:cNvPr id="95" name="Google Shape;95;p11"/>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96" name="Google Shape;96;p11"/>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 name="Google Shape;7;p1"/>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1" name="Google Shape;11;p1"/>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2" name="Google Shape;12;p1"/>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3" name="Google Shape;13;p1"/>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9"/>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76" name="Google Shape;76;p9"/>
          <p:cNvCxnSpPr/>
          <p:nvPr/>
        </p:nvCxnSpPr>
        <p:spPr>
          <a:xfrm>
            <a:off x="1981200" y="3962400"/>
            <a:ext cx="6511800" cy="0"/>
          </a:xfrm>
          <a:prstGeom prst="straightConnector1">
            <a:avLst/>
          </a:prstGeom>
          <a:noFill/>
          <a:ln w="19050" cap="flat" cmpd="sng">
            <a:solidFill>
              <a:schemeClr val="accent1"/>
            </a:solidFill>
            <a:prstDash val="solid"/>
            <a:miter lim="800000"/>
            <a:headEnd type="none" w="sm" len="sm"/>
            <a:tailEnd type="none" w="sm" len="sm"/>
          </a:ln>
        </p:spPr>
      </p:cxnSp>
      <p:sp>
        <p:nvSpPr>
          <p:cNvPr id="77" name="Google Shape;77;p9"/>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8" name="Google Shape;78;p9"/>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79" name="Google Shape;79;p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99" name="Google Shape;99;p12"/>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0" name="Google Shape;100;p1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1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03" name="Google Shape;103;p12"/>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04" name="Google Shape;104;p12"/>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05" name="Google Shape;105;p12"/>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7" r:id="rId1"/>
    <p:sldLayoutId id="2147483659" r:id="rId2"/>
    <p:sldLayoutId id="2147483660" r:id="rId3"/>
    <p:sldLayoutId id="2147483661" r:id="rId4"/>
    <p:sldLayoutId id="2147483662" r:id="rId5"/>
    <p:sldLayoutId id="2147483663"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75FF0-7DD4-49FF-AFB2-3492DBBA0F7C}" type="datetimeFigureOut">
              <a:rPr lang="en-US" smtClean="0"/>
              <a:t>1/9/2023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1ABD8-23AE-446B-A0FD-312F8924BBAB}" type="slidenum">
              <a:rPr lang="en-US" smtClean="0"/>
              <a:t>‹#›</a:t>
            </a:fld>
            <a:endParaRPr lang="en-US"/>
          </a:p>
        </p:txBody>
      </p:sp>
    </p:spTree>
    <p:extLst>
      <p:ext uri="{BB962C8B-B14F-4D97-AF65-F5344CB8AC3E}">
        <p14:creationId xmlns:p14="http://schemas.microsoft.com/office/powerpoint/2010/main" val="66538898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75FF0-7DD4-49FF-AFB2-3492DBBA0F7C}" type="datetimeFigureOut">
              <a:rPr lang="en-US" smtClean="0">
                <a:solidFill>
                  <a:prstClr val="black">
                    <a:tint val="75000"/>
                  </a:prstClr>
                </a:solidFill>
              </a:rPr>
              <a:pPr/>
              <a:t>1/9/2023</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41188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50000">
              <a:schemeClr val="hlink">
                <a:gamma/>
                <a:tint val="33725"/>
                <a:invGamma/>
              </a:schemeClr>
            </a:gs>
            <a:gs pos="100000">
              <a:schemeClr val="hlink"/>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SzTx/>
              <a:defRPr sz="1400" b="0" i="0" baseline="0">
                <a:solidFill>
                  <a:schemeClr val="tx1"/>
                </a:solidFill>
                <a:effectLst/>
                <a:latin typeface="+mn-lt"/>
                <a:ea typeface="ＭＳ Ｐゴシック" pitchFamily="50" charset="-128"/>
              </a:defRPr>
            </a:lvl1pPr>
          </a:lstStyle>
          <a:p>
            <a:pPr fontAlgn="base">
              <a:spcAft>
                <a:spcPct val="0"/>
              </a:spcAft>
              <a:buClrTx/>
              <a:buFontTx/>
              <a:buNone/>
              <a:defRPr/>
            </a:pPr>
            <a:endParaRPr kumimoji="1" lang="en-US" altLang="ja-JP" kern="1200">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SzTx/>
              <a:defRPr sz="1400" b="0" i="0" baseline="0">
                <a:solidFill>
                  <a:schemeClr val="tx1"/>
                </a:solidFill>
                <a:effectLst/>
                <a:latin typeface="+mn-lt"/>
                <a:ea typeface="ＭＳ Ｐゴシック" pitchFamily="50" charset="-128"/>
              </a:defRPr>
            </a:lvl1pPr>
          </a:lstStyle>
          <a:p>
            <a:pPr fontAlgn="base">
              <a:spcAft>
                <a:spcPct val="0"/>
              </a:spcAft>
              <a:buClrTx/>
              <a:buFontTx/>
              <a:buNone/>
              <a:defRPr/>
            </a:pPr>
            <a:endParaRPr kumimoji="1" lang="en-US" altLang="ja-JP" kern="1200">
              <a:solidFill>
                <a:srgbClr val="000000"/>
              </a:solidFill>
              <a:cs typeface="+mn-cs"/>
            </a:endParaRPr>
          </a:p>
        </p:txBody>
      </p:sp>
      <p:sp>
        <p:nvSpPr>
          <p:cNvPr id="1030" name="Rectangle 21"/>
          <p:cNvSpPr>
            <a:spLocks noChangeArrowheads="1"/>
          </p:cNvSpPr>
          <p:nvPr/>
        </p:nvSpPr>
        <p:spPr bwMode="auto">
          <a:xfrm>
            <a:off x="7239000" y="6623051"/>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fontAlgn="base">
              <a:spcBef>
                <a:spcPct val="0"/>
              </a:spcBef>
              <a:spcAft>
                <a:spcPct val="0"/>
              </a:spcAft>
              <a:buClrTx/>
              <a:buFontTx/>
              <a:buNone/>
            </a:pPr>
            <a:r>
              <a:rPr kumimoji="1" lang="en-US" altLang="ja-JP" sz="1000" kern="1200" dirty="0">
                <a:latin typeface="Alba"/>
                <a:ea typeface="ＭＳ Ｐゴシック"/>
                <a:cs typeface="+mn-cs"/>
              </a:rPr>
              <a:t>Pattern Processing Lab. </a:t>
            </a:r>
            <a:fld id="{A116E01A-7D02-468D-8159-15F7AF589100}" type="slidenum">
              <a:rPr lang="en-US" altLang="ja-JP" sz="1000" kern="1200" smtClean="0">
                <a:latin typeface="Tahoma" pitchFamily="34" charset="0"/>
                <a:ea typeface="ＭＳ Ｐゴシック"/>
                <a:cs typeface="+mn-cs"/>
              </a:rPr>
              <a:pPr algn="r" fontAlgn="base">
                <a:spcBef>
                  <a:spcPct val="0"/>
                </a:spcBef>
                <a:spcAft>
                  <a:spcPct val="0"/>
                </a:spcAft>
                <a:buClrTx/>
                <a:buFontTx/>
                <a:buNone/>
              </a:pPr>
              <a:t>‹#›</a:t>
            </a:fld>
            <a:endParaRPr kumimoji="1" lang="en-US" altLang="ja-JP" sz="1000" kern="1200" dirty="0">
              <a:latin typeface="Alba"/>
              <a:ea typeface="ＭＳ Ｐゴシック"/>
              <a:cs typeface="+mn-cs"/>
            </a:endParaRPr>
          </a:p>
        </p:txBody>
      </p:sp>
    </p:spTree>
    <p:extLst>
      <p:ext uri="{BB962C8B-B14F-4D97-AF65-F5344CB8AC3E}">
        <p14:creationId xmlns:p14="http://schemas.microsoft.com/office/powerpoint/2010/main" val="305149917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57189" algn="ctr" rtl="0" fontAlgn="base">
        <a:spcBef>
          <a:spcPct val="0"/>
        </a:spcBef>
        <a:spcAft>
          <a:spcPct val="0"/>
        </a:spcAft>
        <a:defRPr kumimoji="1" sz="4400">
          <a:solidFill>
            <a:schemeClr val="tx2"/>
          </a:solidFill>
          <a:latin typeface="Tahoma" pitchFamily="34" charset="0"/>
          <a:ea typeface="ＭＳ Ｐゴシック" pitchFamily="50" charset="-128"/>
        </a:defRPr>
      </a:lvl6pPr>
      <a:lvl7pPr marL="914377" algn="ctr" rtl="0" fontAlgn="base">
        <a:spcBef>
          <a:spcPct val="0"/>
        </a:spcBef>
        <a:spcAft>
          <a:spcPct val="0"/>
        </a:spcAft>
        <a:defRPr kumimoji="1" sz="4400">
          <a:solidFill>
            <a:schemeClr val="tx2"/>
          </a:solidFill>
          <a:latin typeface="Tahoma" pitchFamily="34" charset="0"/>
          <a:ea typeface="ＭＳ Ｐゴシック" pitchFamily="50" charset="-128"/>
        </a:defRPr>
      </a:lvl7pPr>
      <a:lvl8pPr marL="1371566" algn="ctr"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8754" algn="ctr"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42891" indent="-342891" algn="l" rtl="0" eaLnBrk="0" fontAlgn="base" hangingPunct="0">
        <a:spcBef>
          <a:spcPct val="20000"/>
        </a:spcBef>
        <a:spcAft>
          <a:spcPct val="0"/>
        </a:spcAft>
        <a:buChar char="•"/>
        <a:defRPr kumimoji="1"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kumimoji="1" sz="2800">
          <a:solidFill>
            <a:schemeClr val="tx1"/>
          </a:solidFill>
          <a:latin typeface="+mn-lt"/>
          <a:ea typeface="+mn-ea"/>
        </a:defRPr>
      </a:lvl2pPr>
      <a:lvl3pPr marL="1142971" indent="-228594" algn="l" rtl="0" eaLnBrk="0" fontAlgn="base" hangingPunct="0">
        <a:spcBef>
          <a:spcPct val="20000"/>
        </a:spcBef>
        <a:spcAft>
          <a:spcPct val="0"/>
        </a:spcAft>
        <a:buChar char="•"/>
        <a:defRPr kumimoji="1" sz="2400">
          <a:solidFill>
            <a:schemeClr val="tx1"/>
          </a:solidFill>
          <a:latin typeface="+mn-lt"/>
          <a:ea typeface="+mn-ea"/>
        </a:defRPr>
      </a:lvl3pPr>
      <a:lvl4pPr marL="1600160" indent="-228594" algn="l" rtl="0" eaLnBrk="0" fontAlgn="base" hangingPunct="0">
        <a:spcBef>
          <a:spcPct val="20000"/>
        </a:spcBef>
        <a:spcAft>
          <a:spcPct val="0"/>
        </a:spcAft>
        <a:buChar char="–"/>
        <a:defRPr kumimoji="1" sz="2000">
          <a:solidFill>
            <a:schemeClr val="tx1"/>
          </a:solidFill>
          <a:latin typeface="+mn-lt"/>
          <a:ea typeface="+mn-ea"/>
        </a:defRPr>
      </a:lvl4pPr>
      <a:lvl5pPr marL="2057349" indent="-228594" algn="l" rtl="0" eaLnBrk="0" fontAlgn="base" hangingPunct="0">
        <a:spcBef>
          <a:spcPct val="20000"/>
        </a:spcBef>
        <a:spcAft>
          <a:spcPct val="0"/>
        </a:spcAft>
        <a:buChar char="»"/>
        <a:defRPr kumimoji="1" sz="2000">
          <a:solidFill>
            <a:schemeClr val="tx1"/>
          </a:solidFill>
          <a:latin typeface="+mn-lt"/>
          <a:ea typeface="+mn-ea"/>
        </a:defRPr>
      </a:lvl5pPr>
      <a:lvl6pPr marL="2514537" indent="-228594" algn="l" rtl="0" fontAlgn="base">
        <a:spcBef>
          <a:spcPct val="20000"/>
        </a:spcBef>
        <a:spcAft>
          <a:spcPct val="0"/>
        </a:spcAft>
        <a:buChar char="»"/>
        <a:defRPr kumimoji="1" sz="2000">
          <a:solidFill>
            <a:schemeClr val="tx1"/>
          </a:solidFill>
          <a:latin typeface="+mn-lt"/>
          <a:ea typeface="+mn-ea"/>
        </a:defRPr>
      </a:lvl6pPr>
      <a:lvl7pPr marL="2971726" indent="-228594" algn="l" rtl="0" fontAlgn="base">
        <a:spcBef>
          <a:spcPct val="20000"/>
        </a:spcBef>
        <a:spcAft>
          <a:spcPct val="0"/>
        </a:spcAft>
        <a:buChar char="»"/>
        <a:defRPr kumimoji="1" sz="2000">
          <a:solidFill>
            <a:schemeClr val="tx1"/>
          </a:solidFill>
          <a:latin typeface="+mn-lt"/>
          <a:ea typeface="+mn-ea"/>
        </a:defRPr>
      </a:lvl7pPr>
      <a:lvl8pPr marL="3428914" indent="-228594" algn="l" rtl="0" fontAlgn="base">
        <a:spcBef>
          <a:spcPct val="20000"/>
        </a:spcBef>
        <a:spcAft>
          <a:spcPct val="0"/>
        </a:spcAft>
        <a:buChar char="»"/>
        <a:defRPr kumimoji="1" sz="2000">
          <a:solidFill>
            <a:schemeClr val="tx1"/>
          </a:solidFill>
          <a:latin typeface="+mn-lt"/>
          <a:ea typeface="+mn-ea"/>
        </a:defRPr>
      </a:lvl8pPr>
      <a:lvl9pPr marL="3886103" indent="-228594"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70BA8-26B0-474B-B17A-0F592AB872F5}" type="datetimeFigureOut">
              <a:rPr lang="en-US" smtClean="0"/>
              <a:t>1/9/2023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4C0B6-5093-43A5-921D-ED261C064BAE}" type="slidenum">
              <a:rPr lang="en-US" smtClean="0"/>
              <a:t>‹#›</a:t>
            </a:fld>
            <a:endParaRPr lang="en-US"/>
          </a:p>
        </p:txBody>
      </p:sp>
    </p:spTree>
    <p:extLst>
      <p:ext uri="{BB962C8B-B14F-4D97-AF65-F5344CB8AC3E}">
        <p14:creationId xmlns:p14="http://schemas.microsoft.com/office/powerpoint/2010/main" val="111735109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8.JP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9.JP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themeOverride" Target="../theme/themeOverride1.xml"/><Relationship Id="rId6" Type="http://schemas.openxmlformats.org/officeDocument/2006/relationships/diagramQuickStyle" Target="../diagrams/quickStyle1.xml"/><Relationship Id="rId11" Type="http://schemas.openxmlformats.org/officeDocument/2006/relationships/image" Target="../media/image1.png"/><Relationship Id="rId5" Type="http://schemas.openxmlformats.org/officeDocument/2006/relationships/diagramLayout" Target="../diagrams/layout1.xml"/><Relationship Id="rId10" Type="http://schemas.openxmlformats.org/officeDocument/2006/relationships/image" Target="../media/image6.emf"/><Relationship Id="rId4" Type="http://schemas.openxmlformats.org/officeDocument/2006/relationships/diagramData" Target="../diagrams/data1.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3.JPG"/><Relationship Id="rId10" Type="http://schemas.openxmlformats.org/officeDocument/2006/relationships/image" Target="../media/image20.jpeg"/><Relationship Id="rId4" Type="http://schemas.openxmlformats.org/officeDocument/2006/relationships/image" Target="../media/image14.JPG"/><Relationship Id="rId9" Type="http://schemas.openxmlformats.org/officeDocument/2006/relationships/image" Target="../media/image19.jpeg"/><Relationship Id="rId1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231998-A3BC-44EB-92DC-0981BCDB1A38}"/>
              </a:ext>
            </a:extLst>
          </p:cNvPr>
          <p:cNvSpPr/>
          <p:nvPr/>
        </p:nvSpPr>
        <p:spPr>
          <a:xfrm>
            <a:off x="122661" y="1605809"/>
            <a:ext cx="8898672" cy="1938992"/>
          </a:xfrm>
          <a:prstGeom prst="rect">
            <a:avLst/>
          </a:prstGeom>
        </p:spPr>
        <p:txBody>
          <a:bodyPr wrap="square">
            <a:spAutoFit/>
          </a:bodyPr>
          <a:lstStyle/>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Vision and Sensor-Based System for</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 Human Activity Recognition and</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Automatic Control using </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Machine Learning</a:t>
            </a:r>
            <a:endPar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rinda" panose="020B0502040204020203" pitchFamily="34" charset="0"/>
            </a:endParaRPr>
          </a:p>
        </p:txBody>
      </p:sp>
      <p:pic>
        <p:nvPicPr>
          <p:cNvPr id="34" name="Picture 33">
            <a:extLst>
              <a:ext uri="{FF2B5EF4-FFF2-40B4-BE49-F238E27FC236}">
                <a16:creationId xmlns:a16="http://schemas.microsoft.com/office/drawing/2014/main" id="{8245706D-8938-49E7-91F0-1243BE7E8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3769"/>
            <a:ext cx="9144000" cy="1434624"/>
          </a:xfrm>
          <a:prstGeom prst="rect">
            <a:avLst/>
          </a:prstGeom>
        </p:spPr>
      </p:pic>
      <p:sp>
        <p:nvSpPr>
          <p:cNvPr id="14" name="Rectangle 10250"/>
          <p:cNvSpPr>
            <a:spLocks noChangeArrowheads="1"/>
          </p:cNvSpPr>
          <p:nvPr/>
        </p:nvSpPr>
        <p:spPr bwMode="auto">
          <a:xfrm>
            <a:off x="1407907" y="4086593"/>
            <a:ext cx="6328181" cy="128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0" tIns="35710" rIns="71420" bIns="35710"/>
          <a:lstStyle/>
          <a:p>
            <a:pPr marL="0" marR="0" lvl="0" indent="0" algn="ctr" defTabSz="603501" rtl="0" eaLnBrk="1" fontAlgn="base" latinLnBrk="0" hangingPunct="1">
              <a:lnSpc>
                <a:spcPct val="90000"/>
              </a:lnSpc>
              <a:spcBef>
                <a:spcPct val="20000"/>
              </a:spcBef>
              <a:spcAft>
                <a:spcPct val="0"/>
              </a:spcAft>
              <a:buClrTx/>
              <a:buSzTx/>
              <a:buFontTx/>
              <a:buNone/>
              <a:tabLst/>
              <a:defRPr/>
            </a:pPr>
            <a:r>
              <a:rPr kumimoji="0" lang="en-US" altLang="ja-JP" sz="1800"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50" charset="-128"/>
                <a:cs typeface="+mn-cs"/>
              </a:rPr>
              <a:t>Dr. Jungpil SHIN</a:t>
            </a:r>
          </a:p>
          <a:p>
            <a:pPr marL="0" marR="0" lvl="0" indent="0" algn="ctr" defTabSz="603501" rtl="0" eaLnBrk="1" fontAlgn="base" latinLnBrk="0" hangingPunct="1">
              <a:lnSpc>
                <a:spcPct val="90000"/>
              </a:lnSpc>
              <a:spcBef>
                <a:spcPct val="20000"/>
              </a:spcBef>
              <a:spcAft>
                <a:spcPct val="0"/>
              </a:spcAft>
              <a:buClrTx/>
              <a:buSzTx/>
              <a:buFontTx/>
              <a:buNone/>
              <a:tabLst/>
              <a:defRPr/>
            </a:pPr>
            <a: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t>Pattern  Processing  Lab.</a:t>
            </a:r>
            <a:b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br>
            <a: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t>The University of AIZU, JAPAN</a:t>
            </a:r>
            <a:br>
              <a:rPr kumimoji="0" lang="en-US" altLang="ja-JP" sz="18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n-cs"/>
              </a:rPr>
            </a:br>
            <a:r>
              <a:rPr kumimoji="0" lang="en-US" altLang="ja-JP" sz="12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n-cs"/>
              </a:rPr>
              <a:t> </a:t>
            </a:r>
            <a:r>
              <a:rPr kumimoji="0" lang="en-US" altLang="ja-JP" sz="18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icrosoft Sans Serif" pitchFamily="34" charset="0"/>
              </a:rPr>
              <a:t>E-mail:</a:t>
            </a:r>
            <a:r>
              <a:rPr kumimoji="0" lang="en-US" altLang="ja-JP" sz="1800" b="1" i="0" u="none" strike="noStrike" kern="1200" cap="none" spc="0" normalizeH="0" baseline="0" noProof="0" dirty="0">
                <a:ln>
                  <a:noFill/>
                </a:ln>
                <a:solidFill>
                  <a:prstClr val="black"/>
                </a:solidFill>
                <a:effectLst/>
                <a:uLnTx/>
                <a:uFillTx/>
                <a:latin typeface="Microsoft Sans Serif" pitchFamily="34" charset="0"/>
                <a:ea typeface="ＭＳ Ｐゴシック" panose="020B0600070205080204" pitchFamily="50" charset="-128"/>
                <a:cs typeface="Microsoft Sans Serif" pitchFamily="34" charset="0"/>
              </a:rPr>
              <a:t> </a:t>
            </a:r>
            <a:r>
              <a:rPr kumimoji="0" lang="en-US" altLang="ja-JP" sz="1800" b="1" i="0" u="none" strike="noStrike" kern="1200" cap="none" spc="0" normalizeH="0" baseline="0" noProof="0" dirty="0">
                <a:ln>
                  <a:noFill/>
                </a:ln>
                <a:solidFill>
                  <a:srgbClr val="990000"/>
                </a:solidFill>
                <a:effectLst/>
                <a:uLnTx/>
                <a:uFillTx/>
                <a:latin typeface="Monotype Corsiva" pitchFamily="66" charset="0"/>
                <a:ea typeface="ＭＳ Ｐゴシック" panose="020B0600070205080204" pitchFamily="50" charset="-128"/>
                <a:cs typeface="+mn-cs"/>
              </a:rPr>
              <a:t>jpshin@u-aizu.ac.jp</a:t>
            </a:r>
          </a:p>
        </p:txBody>
      </p:sp>
      <p:pic>
        <p:nvPicPr>
          <p:cNvPr id="4" name="図 3">
            <a:extLst>
              <a:ext uri="{FF2B5EF4-FFF2-40B4-BE49-F238E27FC236}">
                <a16:creationId xmlns:a16="http://schemas.microsoft.com/office/drawing/2014/main" id="{F747A9FF-5A08-47DE-9B91-B3B98F4C3EC9}"/>
              </a:ext>
            </a:extLst>
          </p:cNvPr>
          <p:cNvPicPr>
            <a:picLocks noChangeAspect="1"/>
          </p:cNvPicPr>
          <p:nvPr/>
        </p:nvPicPr>
        <p:blipFill>
          <a:blip r:embed="rId4"/>
          <a:stretch>
            <a:fillRect/>
          </a:stretch>
        </p:blipFill>
        <p:spPr>
          <a:xfrm>
            <a:off x="3817945" y="-3327"/>
            <a:ext cx="5326055" cy="828598"/>
          </a:xfrm>
          <a:prstGeom prst="rect">
            <a:avLst/>
          </a:prstGeom>
        </p:spPr>
      </p:pic>
    </p:spTree>
    <p:extLst>
      <p:ext uri="{BB962C8B-B14F-4D97-AF65-F5344CB8AC3E}">
        <p14:creationId xmlns:p14="http://schemas.microsoft.com/office/powerpoint/2010/main" val="16320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sz="4000" dirty="0"/>
              <a:t>Background</a:t>
            </a:r>
            <a:endParaRPr sz="4000" dirty="0">
              <a:latin typeface="Garamond"/>
              <a:ea typeface="Garamond"/>
              <a:cs typeface="Garamond"/>
              <a:sym typeface="Garamond"/>
            </a:endParaRPr>
          </a:p>
        </p:txBody>
      </p:sp>
      <p:sp>
        <p:nvSpPr>
          <p:cNvPr id="189" name="Google Shape;189;p22"/>
          <p:cNvSpPr txBox="1">
            <a:spLocks noGrp="1"/>
          </p:cNvSpPr>
          <p:nvPr>
            <p:ph type="body" idx="1"/>
          </p:nvPr>
        </p:nvSpPr>
        <p:spPr>
          <a:xfrm>
            <a:off x="186024" y="915351"/>
            <a:ext cx="8650983" cy="5183097"/>
          </a:xfrm>
          <a:prstGeom prst="rect">
            <a:avLst/>
          </a:prstGeom>
          <a:noFill/>
          <a:ln>
            <a:noFill/>
          </a:ln>
        </p:spPr>
        <p:txBody>
          <a:bodyPr spcFirstLastPara="1" wrap="square" lIns="91425" tIns="45700" rIns="91425" bIns="45700" anchor="t" anchorCtr="0">
            <a:noAutofit/>
          </a:bodyPr>
          <a:lstStyle/>
          <a:p>
            <a:pPr lvl="0" indent="-381000" algn="just">
              <a:buSzPts val="2400"/>
              <a:buChar char="❏"/>
            </a:pPr>
            <a:r>
              <a:rPr lang="en-US" altLang="ja" sz="2000" dirty="0">
                <a:latin typeface="Times New Roman" panose="02020603050405020304" pitchFamily="18" charset="0"/>
                <a:cs typeface="Times New Roman" panose="02020603050405020304" pitchFamily="18" charset="0"/>
              </a:rPr>
              <a:t>Recently, some researchers have used attention-based approaches to improve performance accuracy and reduce the computational complexity</a:t>
            </a: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The main advantage of the attention-based method is that it usually highlights the potential feature during discards the irrelevant feature with the self-supervised learning</a:t>
            </a: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However, very few attention-based methods are used to recognize kinetic RGB based hand gesture recognition, and their performance is unsatisfactory.</a:t>
            </a:r>
            <a:endParaRPr sz="2000" dirty="0">
              <a:latin typeface="Times New Roman" panose="02020603050405020304" pitchFamily="18" charset="0"/>
              <a:cs typeface="Times New Roman" panose="02020603050405020304" pitchFamily="18" charset="0"/>
            </a:endParaRP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6" name="Google Shape;196;p23">
            <a:extLst>
              <a:ext uri="{FF2B5EF4-FFF2-40B4-BE49-F238E27FC236}">
                <a16:creationId xmlns:a16="http://schemas.microsoft.com/office/drawing/2014/main" id="{043DFB08-2012-4E82-A1F8-DF9F47798DA1}"/>
              </a:ext>
            </a:extLst>
          </p:cNvPr>
          <p:cNvSpPr txBox="1">
            <a:spLocks/>
          </p:cNvSpPr>
          <p:nvPr/>
        </p:nvSpPr>
        <p:spPr>
          <a:xfrm>
            <a:off x="437376" y="3631410"/>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 sz="4000" dirty="0"/>
              <a:t>Purpose</a:t>
            </a:r>
            <a:endParaRPr lang="en-US" sz="4000" dirty="0"/>
          </a:p>
        </p:txBody>
      </p:sp>
      <p:sp>
        <p:nvSpPr>
          <p:cNvPr id="7" name="Google Shape;197;p23">
            <a:extLst>
              <a:ext uri="{FF2B5EF4-FFF2-40B4-BE49-F238E27FC236}">
                <a16:creationId xmlns:a16="http://schemas.microsoft.com/office/drawing/2014/main" id="{277A8998-AE9E-4932-B10A-371FE43DEED7}"/>
              </a:ext>
            </a:extLst>
          </p:cNvPr>
          <p:cNvSpPr txBox="1">
            <a:spLocks/>
          </p:cNvSpPr>
          <p:nvPr/>
        </p:nvSpPr>
        <p:spPr>
          <a:xfrm>
            <a:off x="186024" y="4394910"/>
            <a:ext cx="8846464" cy="129597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lvl="0" indent="-381000" algn="just">
              <a:buSzPts val="2400"/>
              <a:buChar char="❏"/>
            </a:pPr>
            <a:r>
              <a:rPr lang="en-US" sz="2000" dirty="0"/>
              <a:t>Multistage spatial attention-based neural network to improve sign language recognition performance accuracy.</a:t>
            </a:r>
            <a:endParaRPr lang="en-US" altLang="ja" sz="2000" dirty="0">
              <a:latin typeface="Times New Roman" panose="02020603050405020304" pitchFamily="18" charset="0"/>
              <a:cs typeface="Times New Roman" panose="02020603050405020304" pitchFamily="18" charset="0"/>
            </a:endParaRP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Develop an attention-based effective feature extraction and CNN classification module  </a:t>
            </a:r>
          </a:p>
          <a:p>
            <a:pPr marL="76200" lvl="0" indent="0" algn="just">
              <a:buSzPts val="2400"/>
              <a:buNone/>
            </a:pPr>
            <a:r>
              <a:rPr lang="en-US" altLang="ja" sz="2000" dirty="0">
                <a:latin typeface="Times New Roman" panose="02020603050405020304" pitchFamily="18" charset="0"/>
                <a:cs typeface="Times New Roman" panose="02020603050405020304" pitchFamily="18" charset="0"/>
              </a:rPr>
              <a:t> </a:t>
            </a:r>
          </a:p>
          <a:p>
            <a:pPr lvl="0" indent="-381000" algn="just">
              <a:buSzPts val="2400"/>
              <a:buChar char="❏"/>
            </a:pPr>
            <a:endParaRPr lang="en-US"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4"/>
          <p:cNvSpPr txBox="1">
            <a:spLocks noGrp="1"/>
          </p:cNvSpPr>
          <p:nvPr>
            <p:ph type="title"/>
          </p:nvPr>
        </p:nvSpPr>
        <p:spPr>
          <a:xfrm>
            <a:off x="369687" y="219070"/>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Previous study</a:t>
            </a:r>
            <a:endParaRPr dirty="0">
              <a:latin typeface="Garamond"/>
              <a:ea typeface="Garamond"/>
              <a:cs typeface="Garamond"/>
              <a:sym typeface="Garamond"/>
            </a:endParaRPr>
          </a:p>
        </p:txBody>
      </p:sp>
      <p:sp>
        <p:nvSpPr>
          <p:cNvPr id="2" name="正方形/長方形 1">
            <a:extLst>
              <a:ext uri="{FF2B5EF4-FFF2-40B4-BE49-F238E27FC236}">
                <a16:creationId xmlns:a16="http://schemas.microsoft.com/office/drawing/2014/main" id="{DD5DD93A-64C6-4B45-BF6A-EC75BDB3FAF4}"/>
              </a:ext>
            </a:extLst>
          </p:cNvPr>
          <p:cNvSpPr/>
          <p:nvPr/>
        </p:nvSpPr>
        <p:spPr>
          <a:xfrm>
            <a:off x="548947" y="3500710"/>
            <a:ext cx="2143431" cy="954107"/>
          </a:xfrm>
          <a:prstGeom prst="rect">
            <a:avLst/>
          </a:prstGeom>
        </p:spPr>
        <p:txBody>
          <a:bodyPr wrap="square">
            <a:spAutoFit/>
          </a:bodyPr>
          <a:lstStyle/>
          <a:p>
            <a:r>
              <a:rPr lang="en-US" altLang="ja-JP" b="1" dirty="0">
                <a:latin typeface="URWPalladioL-Bold"/>
              </a:rPr>
              <a:t>Table 1. </a:t>
            </a:r>
            <a:r>
              <a:rPr lang="en-US" altLang="ja-JP" dirty="0">
                <a:latin typeface="URWPalladioL-Roma"/>
              </a:rPr>
              <a:t>Previous works performances at a glance including the approach and classifier used.</a:t>
            </a:r>
            <a:endParaRPr lang="ja-JP" altLang="en-US" dirty="0"/>
          </a:p>
        </p:txBody>
      </p:sp>
      <p:graphicFrame>
        <p:nvGraphicFramePr>
          <p:cNvPr id="6" name="Table 5">
            <a:extLst>
              <a:ext uri="{FF2B5EF4-FFF2-40B4-BE49-F238E27FC236}">
                <a16:creationId xmlns:a16="http://schemas.microsoft.com/office/drawing/2014/main" id="{C4BA93D7-1225-4059-BDE8-C3DF7CBB67C3}"/>
              </a:ext>
            </a:extLst>
          </p:cNvPr>
          <p:cNvGraphicFramePr>
            <a:graphicFrameLocks noGrp="1"/>
          </p:cNvGraphicFramePr>
          <p:nvPr>
            <p:extLst>
              <p:ext uri="{D42A27DB-BD31-4B8C-83A1-F6EECF244321}">
                <p14:modId xmlns:p14="http://schemas.microsoft.com/office/powerpoint/2010/main" val="3139392910"/>
              </p:ext>
            </p:extLst>
          </p:nvPr>
        </p:nvGraphicFramePr>
        <p:xfrm>
          <a:off x="3061196" y="982570"/>
          <a:ext cx="5460273" cy="5796447"/>
        </p:xfrm>
        <a:graphic>
          <a:graphicData uri="http://schemas.openxmlformats.org/drawingml/2006/table">
            <a:tbl>
              <a:tblPr firstRow="1" firstCol="1" bandRow="1">
                <a:tableStyleId>{98492A81-A689-4F64-84F5-35F7C40A0220}</a:tableStyleId>
              </a:tblPr>
              <a:tblGrid>
                <a:gridCol w="1367245">
                  <a:extLst>
                    <a:ext uri="{9D8B030D-6E8A-4147-A177-3AD203B41FA5}">
                      <a16:colId xmlns:a16="http://schemas.microsoft.com/office/drawing/2014/main" val="1184085388"/>
                    </a:ext>
                  </a:extLst>
                </a:gridCol>
                <a:gridCol w="1314995">
                  <a:extLst>
                    <a:ext uri="{9D8B030D-6E8A-4147-A177-3AD203B41FA5}">
                      <a16:colId xmlns:a16="http://schemas.microsoft.com/office/drawing/2014/main" val="652126023"/>
                    </a:ext>
                  </a:extLst>
                </a:gridCol>
                <a:gridCol w="1123405">
                  <a:extLst>
                    <a:ext uri="{9D8B030D-6E8A-4147-A177-3AD203B41FA5}">
                      <a16:colId xmlns:a16="http://schemas.microsoft.com/office/drawing/2014/main" val="1941432290"/>
                    </a:ext>
                  </a:extLst>
                </a:gridCol>
                <a:gridCol w="740229">
                  <a:extLst>
                    <a:ext uri="{9D8B030D-6E8A-4147-A177-3AD203B41FA5}">
                      <a16:colId xmlns:a16="http://schemas.microsoft.com/office/drawing/2014/main" val="4194692414"/>
                    </a:ext>
                  </a:extLst>
                </a:gridCol>
                <a:gridCol w="914399">
                  <a:extLst>
                    <a:ext uri="{9D8B030D-6E8A-4147-A177-3AD203B41FA5}">
                      <a16:colId xmlns:a16="http://schemas.microsoft.com/office/drawing/2014/main" val="375758558"/>
                    </a:ext>
                  </a:extLst>
                </a:gridCol>
              </a:tblGrid>
              <a:tr h="394738">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Reference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Method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Dataset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No. of Image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Accuracy(%)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23331648"/>
                  </a:ext>
                </a:extLst>
              </a:tr>
              <a:tr h="463040">
                <a:tc>
                  <a:txBody>
                    <a:bodyPr/>
                    <a:lstStyle/>
                    <a:p>
                      <a:pPr marL="0" marR="0">
                        <a:lnSpc>
                          <a:spcPct val="115000"/>
                        </a:lnSpc>
                        <a:spcBef>
                          <a:spcPts val="0"/>
                        </a:spcBef>
                        <a:spcAft>
                          <a:spcPts val="0"/>
                        </a:spcAft>
                        <a:tabLst>
                          <a:tab pos="401955" algn="l"/>
                        </a:tabLst>
                      </a:pPr>
                      <a:r>
                        <a:rPr lang="en-US" sz="1100" dirty="0">
                          <a:effectLst/>
                          <a:latin typeface="Times New Roman" panose="02020603050405020304" pitchFamily="18" charset="0"/>
                          <a:cs typeface="Times New Roman" panose="02020603050405020304" pitchFamily="18" charset="0"/>
                        </a:rPr>
                        <a:t>Kumar et al[1]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HMM, BLSTM-NN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20-ISL</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7500</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 97.85,</a:t>
                      </a:r>
                    </a:p>
                    <a:p>
                      <a:pPr marL="0" marR="0">
                        <a:lnSpc>
                          <a:spcPct val="115000"/>
                        </a:lnSpc>
                        <a:spcBef>
                          <a:spcPts val="0"/>
                        </a:spcBef>
                        <a:spcAft>
                          <a:spcPts val="1000"/>
                        </a:spcAft>
                      </a:pPr>
                      <a:r>
                        <a:rPr lang="en-US" sz="1100">
                          <a:effectLst/>
                          <a:latin typeface="Times New Roman" panose="02020603050405020304" pitchFamily="18" charset="0"/>
                          <a:cs typeface="Times New Roman" panose="02020603050405020304" pitchFamily="18" charset="0"/>
                        </a:rPr>
                        <a:t>94.55</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067224794"/>
                  </a:ext>
                </a:extLst>
              </a:tr>
              <a:tr h="305307">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Li Y et al.[2]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MSHMM</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120- CSL</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13920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96.5</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45064650"/>
                  </a:ext>
                </a:extLst>
              </a:tr>
              <a:tr h="305307">
                <a:tc>
                  <a:txBody>
                    <a:bodyPr/>
                    <a:lstStyle/>
                    <a:p>
                      <a:pPr marL="0" marR="0">
                        <a:lnSpc>
                          <a:spcPct val="115000"/>
                        </a:lnSpc>
                        <a:spcBef>
                          <a:spcPts val="0"/>
                        </a:spcBef>
                        <a:spcAft>
                          <a:spcPts val="0"/>
                        </a:spcAft>
                      </a:pPr>
                      <a:r>
                        <a:rPr lang="en-US" sz="1100" dirty="0" err="1">
                          <a:effectLst/>
                          <a:latin typeface="Times New Roman" panose="02020603050405020304" pitchFamily="18" charset="0"/>
                          <a:cs typeface="Times New Roman" panose="02020603050405020304" pitchFamily="18" charset="0"/>
                        </a:rPr>
                        <a:t>Tubaiz</a:t>
                      </a:r>
                      <a:r>
                        <a:rPr lang="en-US" sz="1100" dirty="0">
                          <a:effectLst/>
                          <a:latin typeface="Times New Roman" panose="02020603050405020304" pitchFamily="18" charset="0"/>
                          <a:cs typeface="Times New Roman" panose="02020603050405020304" pitchFamily="18" charset="0"/>
                        </a:rPr>
                        <a:t> et al. [3]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a:effectLst/>
                          <a:latin typeface="Times New Roman" panose="02020603050405020304" pitchFamily="18" charset="0"/>
                          <a:cs typeface="Times New Roman" panose="02020603050405020304" pitchFamily="18" charset="0"/>
                        </a:rPr>
                        <a:t>MKNN</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tabLst>
                          <a:tab pos="280035" algn="l"/>
                        </a:tabLst>
                      </a:pPr>
                      <a:r>
                        <a:rPr lang="en-US" sz="1100">
                          <a:effectLst/>
                          <a:latin typeface="Times New Roman" panose="02020603050405020304" pitchFamily="18" charset="0"/>
                          <a:cs typeface="Times New Roman" panose="02020603050405020304" pitchFamily="18" charset="0"/>
                        </a:rPr>
                        <a:t>40-ArSL</a:t>
                      </a:r>
                      <a:endParaRPr lang="en-US" sz="110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gn="just">
                        <a:lnSpc>
                          <a:spcPct val="107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Sensor data</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98.9</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2333281145"/>
                  </a:ext>
                </a:extLst>
              </a:tr>
              <a:tr h="233958">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Hu et al.[4]</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SVM</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24-ASL</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120,000</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91.6</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299463940"/>
                  </a:ext>
                </a:extLst>
              </a:tr>
              <a:tr h="305307">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Lee et al[5]</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SVM</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28-ASL</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Sensor data</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98.2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90922729"/>
                  </a:ext>
                </a:extLst>
              </a:tr>
              <a:tr h="305307">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Ta et al [6]. </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CNN</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24-ASL Alphabet </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600</a:t>
                      </a: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84.8</a:t>
                      </a:r>
                    </a:p>
                  </a:txBody>
                  <a:tcPr marL="55238" marR="55238" marT="0" marB="0"/>
                </a:tc>
                <a:extLst>
                  <a:ext uri="{0D108BD9-81ED-4DB2-BD59-A6C34878D82A}">
                    <a16:rowId xmlns:a16="http://schemas.microsoft.com/office/drawing/2014/main" val="4252003598"/>
                  </a:ext>
                </a:extLst>
              </a:tr>
              <a:tr h="358847">
                <a:tc>
                  <a:txBody>
                    <a:bodyPr/>
                    <a:lstStyle/>
                    <a:p>
                      <a:pPr marL="0" marR="0">
                        <a:lnSpc>
                          <a:spcPct val="115000"/>
                        </a:lnSpc>
                        <a:spcBef>
                          <a:spcPts val="0"/>
                        </a:spcBef>
                        <a:spcAft>
                          <a:spcPts val="0"/>
                        </a:spcAft>
                      </a:pPr>
                      <a:r>
                        <a:rPr lang="en-US" sz="1100" b="1" i="0" dirty="0" err="1">
                          <a:effectLst/>
                          <a:latin typeface="Times New Roman" panose="02020603050405020304" pitchFamily="18" charset="0"/>
                          <a:ea typeface="Calibri" panose="020F0502020204030204" pitchFamily="34" charset="0"/>
                          <a:cs typeface="Times New Roman" panose="02020603050405020304" pitchFamily="18" charset="0"/>
                        </a:rPr>
                        <a:t>Naguri</a:t>
                      </a: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 [6]</a:t>
                      </a:r>
                    </a:p>
                  </a:txBody>
                  <a:tcPr marL="55238" marR="55238" marT="0" marB="0"/>
                </a:tc>
                <a:tc>
                  <a:txBody>
                    <a:bodyPr/>
                    <a:lstStyle/>
                    <a:p>
                      <a:pPr marL="0" marR="0">
                        <a:lnSpc>
                          <a:spcPct val="115000"/>
                        </a:lnSpc>
                        <a:spcBef>
                          <a:spcPts val="0"/>
                        </a:spcBef>
                        <a:spcAft>
                          <a:spcPts val="0"/>
                        </a:spcAft>
                      </a:pP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LSTM-CNN</a:t>
                      </a:r>
                    </a:p>
                  </a:txBody>
                  <a:tcPr marL="55238" marR="55238" marT="0" marB="0"/>
                </a:tc>
                <a:tc>
                  <a:txBody>
                    <a:bodyPr/>
                    <a:lstStyle/>
                    <a:p>
                      <a:pPr marL="0" marR="0">
                        <a:lnSpc>
                          <a:spcPct val="115000"/>
                        </a:lnSpc>
                        <a:spcBef>
                          <a:spcPts val="0"/>
                        </a:spcBef>
                        <a:spcAft>
                          <a:spcPts val="0"/>
                        </a:spcAft>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Leap Motion (LM)</a:t>
                      </a:r>
                      <a:endParaRPr lang="en-US" sz="11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97 Trial Video</a:t>
                      </a:r>
                    </a:p>
                  </a:txBody>
                  <a:tcPr marL="55238" marR="55238" marT="0" marB="0"/>
                </a:tc>
                <a:tc>
                  <a:txBody>
                    <a:bodyPr/>
                    <a:lstStyle/>
                    <a:p>
                      <a:pPr marL="0" marR="0">
                        <a:lnSpc>
                          <a:spcPct val="115000"/>
                        </a:lnSpc>
                        <a:spcBef>
                          <a:spcPts val="0"/>
                        </a:spcBef>
                        <a:spcAft>
                          <a:spcPts val="1000"/>
                        </a:spcAft>
                      </a:pP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97.00</a:t>
                      </a:r>
                    </a:p>
                  </a:txBody>
                  <a:tcPr marL="55238" marR="55238" marT="0" marB="0"/>
                </a:tc>
                <a:extLst>
                  <a:ext uri="{0D108BD9-81ED-4DB2-BD59-A6C34878D82A}">
                    <a16:rowId xmlns:a16="http://schemas.microsoft.com/office/drawing/2014/main" val="1592270053"/>
                  </a:ext>
                </a:extLst>
              </a:tr>
              <a:tr h="325596">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Juan [7]</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LSTM+CNN</a:t>
                      </a: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3D Data Hand Skeleton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Small Dataset</a:t>
                      </a: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87.74</a:t>
                      </a:r>
                    </a:p>
                  </a:txBody>
                  <a:tcPr marL="55238" marR="55238" marT="0" marB="0"/>
                </a:tc>
                <a:extLst>
                  <a:ext uri="{0D108BD9-81ED-4DB2-BD59-A6C34878D82A}">
                    <a16:rowId xmlns:a16="http://schemas.microsoft.com/office/drawing/2014/main" val="2464196353"/>
                  </a:ext>
                </a:extLst>
              </a:tr>
              <a:tr h="305307">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Zhou Ren [8]</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Template-matching</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NTU</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93.20</a:t>
                      </a:r>
                    </a:p>
                  </a:txBody>
                  <a:tcPr marL="55238" marR="55238" marT="0" marB="0"/>
                </a:tc>
                <a:extLst>
                  <a:ext uri="{0D108BD9-81ED-4DB2-BD59-A6C34878D82A}">
                    <a16:rowId xmlns:a16="http://schemas.microsoft.com/office/drawing/2014/main" val="1632342767"/>
                  </a:ext>
                </a:extLst>
              </a:tr>
              <a:tr h="305307">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PG2 [9]</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Pose-guided person generation network</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NTU/Senz3D</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93.66 / 98.73</a:t>
                      </a:r>
                    </a:p>
                  </a:txBody>
                  <a:tcPr marL="55238" marR="55238" marT="0" marB="0"/>
                </a:tc>
                <a:extLst>
                  <a:ext uri="{0D108BD9-81ED-4DB2-BD59-A6C34878D82A}">
                    <a16:rowId xmlns:a16="http://schemas.microsoft.com/office/drawing/2014/main" val="222019270"/>
                  </a:ext>
                </a:extLst>
              </a:tr>
              <a:tr h="305307">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Yan et al. [10]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CNN</a:t>
                      </a: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NTU/Senz3D</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95.33 / 99.49</a:t>
                      </a:r>
                    </a:p>
                  </a:txBody>
                  <a:tcPr marL="55238" marR="55238" marT="0" marB="0"/>
                </a:tc>
                <a:extLst>
                  <a:ext uri="{0D108BD9-81ED-4DB2-BD59-A6C34878D82A}">
                    <a16:rowId xmlns:a16="http://schemas.microsoft.com/office/drawing/2014/main" val="4185220308"/>
                  </a:ext>
                </a:extLst>
              </a:tr>
              <a:tr h="305307">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Ma et al. [11]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CNN</a:t>
                      </a:r>
                    </a:p>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NTU/Senz3D</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95.86 / 99.05</a:t>
                      </a:r>
                    </a:p>
                  </a:txBody>
                  <a:tcPr marL="55238" marR="55238" marT="0" marB="0"/>
                </a:tc>
                <a:extLst>
                  <a:ext uri="{0D108BD9-81ED-4DB2-BD59-A6C34878D82A}">
                    <a16:rowId xmlns:a16="http://schemas.microsoft.com/office/drawing/2014/main" val="1807076430"/>
                  </a:ext>
                </a:extLst>
              </a:tr>
              <a:tr h="305307">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PoseGAN</a:t>
                      </a:r>
                      <a:r>
                        <a:rPr lang="en-US" sz="1100" dirty="0">
                          <a:latin typeface="Times New Roman" panose="02020603050405020304" pitchFamily="18" charset="0"/>
                          <a:cs typeface="Times New Roman" panose="02020603050405020304" pitchFamily="18" charset="0"/>
                        </a:rPr>
                        <a:t> [12]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CNN</a:t>
                      </a: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NTU/Senz3D</a:t>
                      </a:r>
                      <a:endPar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96.12 / 99.54</a:t>
                      </a:r>
                    </a:p>
                  </a:txBody>
                  <a:tcPr marL="55238" marR="55238" marT="0" marB="0"/>
                </a:tc>
                <a:extLst>
                  <a:ext uri="{0D108BD9-81ED-4DB2-BD59-A6C34878D82A}">
                    <a16:rowId xmlns:a16="http://schemas.microsoft.com/office/drawing/2014/main" val="1448765916"/>
                  </a:ext>
                </a:extLst>
              </a:tr>
              <a:tr h="305307">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GestureGan</a:t>
                      </a:r>
                      <a:r>
                        <a:rPr lang="en-US" sz="1100" dirty="0">
                          <a:latin typeface="Times New Roman" panose="02020603050405020304" pitchFamily="18" charset="0"/>
                          <a:cs typeface="Times New Roman" panose="02020603050405020304" pitchFamily="18" charset="0"/>
                        </a:rPr>
                        <a:t> [13]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Generative adversarial network</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NTU/Senz3D</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99.66 / 99.74</a:t>
                      </a:r>
                    </a:p>
                  </a:txBody>
                  <a:tcPr marL="55238" marR="55238" marT="0" marB="0"/>
                </a:tc>
                <a:extLst>
                  <a:ext uri="{0D108BD9-81ED-4DB2-BD59-A6C34878D82A}">
                    <a16:rowId xmlns:a16="http://schemas.microsoft.com/office/drawing/2014/main" val="3987416808"/>
                  </a:ext>
                </a:extLst>
              </a:tr>
              <a:tr h="305307">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Marine [14]</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SVM</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Kinematic</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89.70</a:t>
                      </a:r>
                    </a:p>
                  </a:txBody>
                  <a:tcPr marL="55238" marR="55238" marT="0" marB="0"/>
                </a:tc>
                <a:extLst>
                  <a:ext uri="{0D108BD9-81ED-4DB2-BD59-A6C34878D82A}">
                    <a16:rowId xmlns:a16="http://schemas.microsoft.com/office/drawing/2014/main" val="2290060458"/>
                  </a:ext>
                </a:extLst>
              </a:tr>
              <a:tr h="305307">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Marine [15]</a:t>
                      </a: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SVM</a:t>
                      </a: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Kinematic</a:t>
                      </a: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96.30</a:t>
                      </a:r>
                    </a:p>
                  </a:txBody>
                  <a:tcPr marL="55238" marR="55238" marT="0" marB="0"/>
                </a:tc>
                <a:extLst>
                  <a:ext uri="{0D108BD9-81ED-4DB2-BD59-A6C34878D82A}">
                    <a16:rowId xmlns:a16="http://schemas.microsoft.com/office/drawing/2014/main" val="119008682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5" name="Google Shape;205;p24"/>
          <p:cNvSpPr txBox="1">
            <a:spLocks noGrp="1"/>
          </p:cNvSpPr>
          <p:nvPr>
            <p:ph type="title"/>
          </p:nvPr>
        </p:nvSpPr>
        <p:spPr>
          <a:xfrm>
            <a:off x="380837" y="41600"/>
            <a:ext cx="3320306"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Previous study</a:t>
            </a:r>
            <a:endParaRPr dirty="0">
              <a:latin typeface="Garamond"/>
              <a:ea typeface="Garamond"/>
              <a:cs typeface="Garamond"/>
              <a:sym typeface="Garamond"/>
            </a:endParaRPr>
          </a:p>
        </p:txBody>
      </p:sp>
      <p:pic>
        <p:nvPicPr>
          <p:cNvPr id="206" name="Google Shape;206;p24"/>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07" name="Google Shape;207;p24"/>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3" name="テキスト ボックス 2">
            <a:extLst>
              <a:ext uri="{FF2B5EF4-FFF2-40B4-BE49-F238E27FC236}">
                <a16:creationId xmlns:a16="http://schemas.microsoft.com/office/drawing/2014/main" id="{469C79F5-A873-4972-883C-DEF080B5015C}"/>
              </a:ext>
            </a:extLst>
          </p:cNvPr>
          <p:cNvSpPr txBox="1"/>
          <p:nvPr/>
        </p:nvSpPr>
        <p:spPr>
          <a:xfrm>
            <a:off x="3265077" y="2604925"/>
            <a:ext cx="184731" cy="307777"/>
          </a:xfrm>
          <a:prstGeom prst="rect">
            <a:avLst/>
          </a:prstGeom>
          <a:noFill/>
        </p:spPr>
        <p:txBody>
          <a:bodyPr wrap="none" rtlCol="0">
            <a:spAutoFit/>
          </a:bodyPr>
          <a:lstStyle/>
          <a:p>
            <a:endParaRPr kumimoji="1" lang="ja-JP" altLang="en-US" dirty="0"/>
          </a:p>
        </p:txBody>
      </p:sp>
      <p:sp>
        <p:nvSpPr>
          <p:cNvPr id="5" name="正方形/長方形 4">
            <a:extLst>
              <a:ext uri="{FF2B5EF4-FFF2-40B4-BE49-F238E27FC236}">
                <a16:creationId xmlns:a16="http://schemas.microsoft.com/office/drawing/2014/main" id="{6F5C7040-AC17-41F3-9BF0-7297A29AD308}"/>
              </a:ext>
            </a:extLst>
          </p:cNvPr>
          <p:cNvSpPr/>
          <p:nvPr/>
        </p:nvSpPr>
        <p:spPr>
          <a:xfrm>
            <a:off x="250825" y="683941"/>
            <a:ext cx="8854068" cy="6740307"/>
          </a:xfrm>
          <a:prstGeom prst="rect">
            <a:avLst/>
          </a:prstGeom>
        </p:spPr>
        <p:txBody>
          <a:bodyPr wrap="square">
            <a:spAutoFit/>
          </a:bodyPr>
          <a:lstStyle/>
          <a:p>
            <a:pPr marL="228600" lvl="0" indent="-228600" hangingPunct="0">
              <a:buFont typeface="+mj-lt"/>
              <a:buAutoNum type="arabicParenR"/>
            </a:pPr>
            <a:r>
              <a:rPr lang="en-US" sz="1200" dirty="0"/>
              <a:t>Kumar P, </a:t>
            </a:r>
            <a:r>
              <a:rPr lang="en-US" sz="1200" dirty="0" err="1"/>
              <a:t>Gauba</a:t>
            </a:r>
            <a:r>
              <a:rPr lang="en-US" sz="1200" dirty="0"/>
              <a:t> H, Roy PP, Dogra DP. A multimodal framework for sensor based sign language recognition. Neurocomputing. 2017 Oct 11;259:21-38.</a:t>
            </a:r>
          </a:p>
          <a:p>
            <a:pPr marL="228600" lvl="0" indent="-228600" hangingPunct="0">
              <a:buFont typeface="+mj-lt"/>
              <a:buAutoNum type="arabicParenR"/>
            </a:pPr>
            <a:r>
              <a:rPr lang="en-US" sz="1200" dirty="0"/>
              <a:t>Li Y, Chen X, Zhang X, Wang K, Wang ZJ. A sign-component-based framework for Chinese sign language recognition using accelerometer and </a:t>
            </a:r>
            <a:r>
              <a:rPr lang="en-US" sz="1200" dirty="0" err="1"/>
              <a:t>sEMG</a:t>
            </a:r>
            <a:r>
              <a:rPr lang="en-US" sz="1200" dirty="0"/>
              <a:t> data. IEEE transactions on biomedical engineering. 2012 Mar 16;59(10):2695-704.</a:t>
            </a:r>
          </a:p>
          <a:p>
            <a:pPr marL="228600" lvl="0" indent="-228600" hangingPunct="0">
              <a:buFont typeface="+mj-lt"/>
              <a:buAutoNum type="arabicParenR"/>
            </a:pPr>
            <a:r>
              <a:rPr lang="en-US" sz="1200" dirty="0" err="1"/>
              <a:t>Tubaiz</a:t>
            </a:r>
            <a:r>
              <a:rPr lang="en-US" sz="1200" dirty="0"/>
              <a:t> N, </a:t>
            </a:r>
            <a:r>
              <a:rPr lang="en-US" sz="1200" dirty="0" err="1"/>
              <a:t>Shanableh</a:t>
            </a:r>
            <a:r>
              <a:rPr lang="en-US" sz="1200" dirty="0"/>
              <a:t> T, </a:t>
            </a:r>
            <a:r>
              <a:rPr lang="en-US" sz="1200" dirty="0" err="1"/>
              <a:t>Assaleh</a:t>
            </a:r>
            <a:r>
              <a:rPr lang="en-US" sz="1200" dirty="0"/>
              <a:t> K. Glove-based continuous Arabic sign language recognition in user-dependent mode. IEEE Transactions on Human-Machine Systems. 2015 Mar 16;45(4):526-33.</a:t>
            </a:r>
          </a:p>
          <a:p>
            <a:pPr marL="228600" lvl="0" indent="-228600" hangingPunct="0">
              <a:buFont typeface="+mj-lt"/>
              <a:buAutoNum type="arabicParenR"/>
            </a:pPr>
            <a:r>
              <a:rPr lang="en-US" sz="1200" dirty="0"/>
              <a:t>Hu, Y. Finger spelling recognition using depth information and support vector machine. </a:t>
            </a:r>
            <a:r>
              <a:rPr lang="en-US" sz="1200" dirty="0" err="1"/>
              <a:t>Multimed</a:t>
            </a:r>
            <a:r>
              <a:rPr lang="en-US" sz="1200" dirty="0"/>
              <a:t> Tools Appl 77, 29043–29057 (2018). https://doi.org/10.1007/s11042-018-6102-6</a:t>
            </a:r>
          </a:p>
          <a:p>
            <a:pPr marL="228600" lvl="0" indent="-228600" hangingPunct="0">
              <a:buFont typeface="+mj-lt"/>
              <a:buAutoNum type="arabicParenR"/>
            </a:pPr>
            <a:r>
              <a:rPr lang="en-US" sz="1200" dirty="0"/>
              <a:t>Lee BG, Lee SM. Smart wearable hand device for sign language interpretation system with sensors fusion. IEEE Sensors Journal. 2017 Dec 4;18(3):1224-32.</a:t>
            </a:r>
          </a:p>
          <a:p>
            <a:pPr marL="228600" indent="-228600">
              <a:buFont typeface="+mj-lt"/>
              <a:buAutoNum type="arabicParenR"/>
            </a:pPr>
            <a:r>
              <a:rPr lang="en-US" sz="1200" dirty="0" err="1"/>
              <a:t>Naguri</a:t>
            </a:r>
            <a:r>
              <a:rPr lang="en-US" sz="1200" dirty="0"/>
              <a:t>, C.R.; </a:t>
            </a:r>
            <a:r>
              <a:rPr lang="en-US" sz="1200" dirty="0" err="1"/>
              <a:t>Bunescu</a:t>
            </a:r>
            <a:r>
              <a:rPr lang="en-US" sz="1200" dirty="0"/>
              <a:t>, R.C. Recognition of dynamic hand gestures from 3D motion data using LSTM and CNN architectures. In Proceedings of the 2017 16th IEEE International Conference on Machine Learning and Applications (ICMLA), Cancun, Mexico, 18–21 December 2017; pp. 1130–1133. </a:t>
            </a:r>
          </a:p>
          <a:p>
            <a:pPr marL="228600" indent="-228600">
              <a:buFont typeface="+mj-lt"/>
              <a:buAutoNum type="arabicParenR"/>
            </a:pPr>
            <a:r>
              <a:rPr lang="en-US" sz="1200" dirty="0"/>
              <a:t> Juan C. </a:t>
            </a:r>
            <a:r>
              <a:rPr lang="en-US" sz="1200" dirty="0" err="1"/>
              <a:t>Núñez</a:t>
            </a:r>
            <a:r>
              <a:rPr lang="en-US" sz="1200" dirty="0"/>
              <a:t>, Raúl </a:t>
            </a:r>
            <a:r>
              <a:rPr lang="en-US" sz="1200" dirty="0" err="1"/>
              <a:t>Cabido</a:t>
            </a:r>
            <a:r>
              <a:rPr lang="en-US" sz="1200" dirty="0"/>
              <a:t>, Juan J. </a:t>
            </a:r>
            <a:r>
              <a:rPr lang="en-US" sz="1200" dirty="0" err="1"/>
              <a:t>Pantrigo</a:t>
            </a:r>
            <a:r>
              <a:rPr lang="en-US" sz="1200" dirty="0"/>
              <a:t>, Antonio S. Montemayor, José F. </a:t>
            </a:r>
            <a:r>
              <a:rPr lang="en-US" sz="1200" dirty="0" err="1"/>
              <a:t>Vélez</a:t>
            </a:r>
            <a:r>
              <a:rPr lang="en-US" sz="1200" dirty="0"/>
              <a:t>, Convolutional Neural Networks and Long Short-Term Memory for skeleton-based human activity and hand gesture </a:t>
            </a:r>
            <a:r>
              <a:rPr lang="en-US" sz="1200" dirty="0" err="1"/>
              <a:t>recognition,Pattern</a:t>
            </a:r>
            <a:r>
              <a:rPr lang="en-US" sz="1200" dirty="0"/>
              <a:t> </a:t>
            </a:r>
            <a:r>
              <a:rPr lang="en-US" sz="1200" dirty="0" err="1"/>
              <a:t>Recognition,Volume</a:t>
            </a:r>
            <a:r>
              <a:rPr lang="en-US" sz="1200" dirty="0"/>
              <a:t> 76,2018,Pages 80-94.</a:t>
            </a:r>
          </a:p>
          <a:p>
            <a:pPr marL="228600" indent="-228600">
              <a:buFont typeface="+mj-lt"/>
              <a:buAutoNum type="arabicParenR"/>
            </a:pPr>
            <a:r>
              <a:rPr lang="en-US" sz="1200" dirty="0"/>
              <a:t>Tao, W.; Leu, M.C.; Yin, Z. American Sign Language alphabet recognition using Convolutional Neural Networks with </a:t>
            </a:r>
            <a:r>
              <a:rPr lang="en-US" sz="1200" dirty="0" err="1"/>
              <a:t>multiview</a:t>
            </a:r>
            <a:r>
              <a:rPr lang="en-US" sz="1200" dirty="0"/>
              <a:t> augmentation and inference fusion. Eng. Appl. </a:t>
            </a:r>
            <a:r>
              <a:rPr lang="en-US" sz="1200" dirty="0" err="1"/>
              <a:t>Artif</a:t>
            </a:r>
            <a:r>
              <a:rPr lang="en-US" sz="1200" dirty="0"/>
              <a:t>. </a:t>
            </a:r>
            <a:r>
              <a:rPr lang="en-US" sz="1200" dirty="0" err="1"/>
              <a:t>Intell</a:t>
            </a:r>
            <a:r>
              <a:rPr lang="en-US" sz="1200" dirty="0"/>
              <a:t>. 2018, 76, 202–213.</a:t>
            </a:r>
          </a:p>
          <a:p>
            <a:pPr marL="228600" indent="-228600">
              <a:buFont typeface="+mj-lt"/>
              <a:buAutoNum type="arabicParenR"/>
            </a:pPr>
            <a:r>
              <a:rPr lang="en-US" sz="1200" dirty="0"/>
              <a:t> </a:t>
            </a:r>
            <a:r>
              <a:rPr lang="en-US" sz="1200" dirty="0" err="1"/>
              <a:t>Shotton</a:t>
            </a:r>
            <a:r>
              <a:rPr lang="en-US" sz="1200" dirty="0"/>
              <a:t>, J.; Fitzgibbon, A.; Cook, M.; Sharp, T.; Finocchio, M.; Moore, R.; </a:t>
            </a:r>
            <a:r>
              <a:rPr lang="en-US" sz="1200" dirty="0" err="1"/>
              <a:t>Kipman</a:t>
            </a:r>
            <a:r>
              <a:rPr lang="en-US" sz="1200" dirty="0"/>
              <a:t>, A.; Blake, A. Real-time human pose recognition in parts from single depth images. In Proceedings of the CVPR 2011, Colorado Springs, CO, USA, 20–25 June 2011; pp. 1297–1304.</a:t>
            </a:r>
          </a:p>
          <a:p>
            <a:pPr marL="228600" indent="-228600">
              <a:buFont typeface="+mj-lt"/>
              <a:buAutoNum type="arabicParenR"/>
            </a:pPr>
            <a:r>
              <a:rPr lang="en-US" sz="1200" dirty="0"/>
              <a:t>Ma, L.; Jia, X.; Sun, Q.; Schiele, B.; </a:t>
            </a:r>
            <a:r>
              <a:rPr lang="en-US" sz="1200" dirty="0" err="1"/>
              <a:t>Tuytelaars</a:t>
            </a:r>
            <a:r>
              <a:rPr lang="en-US" sz="1200" dirty="0"/>
              <a:t>, T.; </a:t>
            </a:r>
            <a:r>
              <a:rPr lang="en-US" sz="1200" dirty="0" err="1"/>
              <a:t>Gool</a:t>
            </a:r>
            <a:r>
              <a:rPr lang="en-US" sz="1200" dirty="0"/>
              <a:t>, L.V. Pose Guided Person Image Generation. In Proceedings of the Advances in Neural Information Processing Systems 30 (NIPS 2017), Long Beach, CA, USA, 4–9 December 2017. </a:t>
            </a:r>
          </a:p>
          <a:p>
            <a:pPr marL="228600" indent="-228600">
              <a:buFont typeface="+mj-lt"/>
              <a:buAutoNum type="arabicParenR"/>
            </a:pPr>
            <a:r>
              <a:rPr lang="en-US" sz="1200" dirty="0"/>
              <a:t> Yan, Y.; Xu, J.; Ni, B.; Zhang, W.; Yang, X. Skeleton-aided articulated motion generation. In Proceedings of the 25th ACM International Conference on Multimedia, Mountain View, CA, USA, 23–27 October 2017; pp. 199–207.</a:t>
            </a:r>
          </a:p>
          <a:p>
            <a:pPr marL="228600" indent="-228600">
              <a:buFont typeface="+mj-lt"/>
              <a:buAutoNum type="arabicParenR"/>
            </a:pPr>
            <a:r>
              <a:rPr lang="en-US" sz="1200" dirty="0"/>
              <a:t> Ma, L.; Sun, Q.; </a:t>
            </a:r>
            <a:r>
              <a:rPr lang="en-US" sz="1200" dirty="0" err="1"/>
              <a:t>Georgoulis</a:t>
            </a:r>
            <a:r>
              <a:rPr lang="en-US" sz="1200" dirty="0"/>
              <a:t>, S.; Van </a:t>
            </a:r>
            <a:r>
              <a:rPr lang="en-US" sz="1200" dirty="0" err="1"/>
              <a:t>Gool</a:t>
            </a:r>
            <a:r>
              <a:rPr lang="en-US" sz="1200" dirty="0"/>
              <a:t>, L.; Schiele, B.; Fritz, M. Disentangled Person Image Generation. In Proceedings of the CVPR 2018 (IEEE), Salt Lake City, UT, USA, 18–23 June 2018; pp. 99–108.</a:t>
            </a:r>
          </a:p>
          <a:p>
            <a:pPr marL="228600" indent="-228600">
              <a:buFont typeface="+mj-lt"/>
              <a:buAutoNum type="arabicParenR"/>
            </a:pPr>
            <a:r>
              <a:rPr lang="en-US" sz="1200" dirty="0" err="1"/>
              <a:t>Siarohin</a:t>
            </a:r>
            <a:r>
              <a:rPr lang="en-US" sz="1200" dirty="0"/>
              <a:t>, A.; </a:t>
            </a:r>
            <a:r>
              <a:rPr lang="en-US" sz="1200" dirty="0" err="1"/>
              <a:t>Sangineto</a:t>
            </a:r>
            <a:r>
              <a:rPr lang="en-US" sz="1200" dirty="0"/>
              <a:t>, E.; </a:t>
            </a:r>
            <a:r>
              <a:rPr lang="en-US" sz="1200" dirty="0" err="1"/>
              <a:t>Lathuilière</a:t>
            </a:r>
            <a:r>
              <a:rPr lang="en-US" sz="1200" dirty="0"/>
              <a:t>, S.; </a:t>
            </a:r>
            <a:r>
              <a:rPr lang="en-US" sz="1200" dirty="0" err="1"/>
              <a:t>Sebe</a:t>
            </a:r>
            <a:r>
              <a:rPr lang="en-US" sz="1200" dirty="0"/>
              <a:t>, N. Deformable GANs for Pose-based Human Image Generation. In Proceedings of the CVPR 2018 (IEEE), Salt Lake City, UT, USA, 18–23 June 2018; pp. 3408–3416.</a:t>
            </a:r>
          </a:p>
          <a:p>
            <a:pPr marL="228600" indent="-228600">
              <a:buFont typeface="+mj-lt"/>
              <a:buAutoNum type="arabicParenR"/>
            </a:pPr>
            <a:r>
              <a:rPr lang="en-US" sz="1200" dirty="0"/>
              <a:t> </a:t>
            </a:r>
            <a:r>
              <a:rPr lang="en-US" sz="1200" dirty="0" err="1"/>
              <a:t>Siarohin</a:t>
            </a:r>
            <a:r>
              <a:rPr lang="en-US" sz="1200" dirty="0"/>
              <a:t>, A.; </a:t>
            </a:r>
            <a:r>
              <a:rPr lang="en-US" sz="1200" dirty="0" err="1"/>
              <a:t>Sangineto</a:t>
            </a:r>
            <a:r>
              <a:rPr lang="en-US" sz="1200" dirty="0"/>
              <a:t>, E.; </a:t>
            </a:r>
            <a:r>
              <a:rPr lang="en-US" sz="1200" dirty="0" err="1"/>
              <a:t>Lathuilière</a:t>
            </a:r>
            <a:r>
              <a:rPr lang="en-US" sz="1200" dirty="0"/>
              <a:t>, S.; </a:t>
            </a:r>
            <a:r>
              <a:rPr lang="en-US" sz="1200" dirty="0" err="1"/>
              <a:t>Sebe</a:t>
            </a:r>
            <a:r>
              <a:rPr lang="en-US" sz="1200" dirty="0"/>
              <a:t>, N. Deformable GANs for Pose-based Human Image Generation. In Proceedings of the CVPR 2018 (IEEE), Salt Lake City, UT, USA, 18–23 June 2018; pp. 3408–3416.</a:t>
            </a:r>
          </a:p>
          <a:p>
            <a:pPr marL="228600" indent="-228600">
              <a:buFont typeface="+mj-lt"/>
              <a:buAutoNum type="arabicParenR"/>
            </a:pPr>
            <a:r>
              <a:rPr lang="en-US" sz="1200" dirty="0"/>
              <a:t>[</a:t>
            </a:r>
            <a:r>
              <a:rPr lang="en-US" sz="1200" dirty="0" err="1"/>
              <a:t>Siarohin</a:t>
            </a:r>
            <a:r>
              <a:rPr lang="en-US" sz="1200" dirty="0"/>
              <a:t>, A.; </a:t>
            </a:r>
            <a:r>
              <a:rPr lang="en-US" sz="1200" dirty="0" err="1"/>
              <a:t>Sangineto</a:t>
            </a:r>
            <a:r>
              <a:rPr lang="en-US" sz="1200" dirty="0"/>
              <a:t>, E.; </a:t>
            </a:r>
            <a:r>
              <a:rPr lang="en-US" sz="1200" dirty="0" err="1"/>
              <a:t>Lathuilière</a:t>
            </a:r>
            <a:r>
              <a:rPr lang="en-US" sz="1200" dirty="0"/>
              <a:t>, S.; </a:t>
            </a:r>
            <a:r>
              <a:rPr lang="en-US" sz="1200" dirty="0" err="1"/>
              <a:t>Sebe</a:t>
            </a:r>
            <a:r>
              <a:rPr lang="en-US" sz="1200" dirty="0"/>
              <a:t>, N. Deformable GANs for Pose-based Human Image Generation. In Proceedings of the CVPR 2018 (IEEE), Salt Lake City, UT, USA, 18–23 June 2018; pp. 3408–3416.</a:t>
            </a:r>
          </a:p>
          <a:p>
            <a:pPr marL="228600" indent="-228600">
              <a:buFont typeface="+mj-lt"/>
              <a:buAutoNum type="arabicParenR"/>
            </a:pPr>
            <a:r>
              <a:rPr lang="en-US" sz="1200" dirty="0"/>
              <a:t>Marin, G.; </a:t>
            </a:r>
            <a:r>
              <a:rPr lang="en-US" sz="1200" dirty="0" err="1"/>
              <a:t>Dominio</a:t>
            </a:r>
            <a:r>
              <a:rPr lang="en-US" sz="1200" dirty="0"/>
              <a:t>, F.; </a:t>
            </a:r>
            <a:r>
              <a:rPr lang="en-US" sz="1200" dirty="0" err="1"/>
              <a:t>Zanuttigh</a:t>
            </a:r>
            <a:r>
              <a:rPr lang="en-US" sz="1200" dirty="0"/>
              <a:t>, P. Hand gesture recognition with jointly calibrated leap motion and depth sensor. </a:t>
            </a:r>
            <a:r>
              <a:rPr lang="en-US" sz="1200" dirty="0" err="1"/>
              <a:t>Multimed</a:t>
            </a:r>
            <a:r>
              <a:rPr lang="en-US" sz="1200" dirty="0"/>
              <a:t>. Tools Appl. 2016, 75, 14991–15015.</a:t>
            </a:r>
          </a:p>
        </p:txBody>
      </p:sp>
    </p:spTree>
    <p:extLst>
      <p:ext uri="{BB962C8B-B14F-4D97-AF65-F5344CB8AC3E}">
        <p14:creationId xmlns:p14="http://schemas.microsoft.com/office/powerpoint/2010/main" val="142521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402707" y="202406"/>
            <a:ext cx="8520600" cy="763500"/>
          </a:xfrm>
          <a:prstGeom prst="rect">
            <a:avLst/>
          </a:prstGeom>
          <a:noFill/>
          <a:ln>
            <a:noFill/>
          </a:ln>
        </p:spPr>
        <p:txBody>
          <a:bodyPr spcFirstLastPara="1" wrap="square" lIns="91425" tIns="45700" rIns="91425" bIns="45700" anchor="t" anchorCtr="0">
            <a:noAutofit/>
          </a:bodyPr>
          <a:lstStyle/>
          <a:p>
            <a:pPr lvl="0"/>
            <a:r>
              <a:rPr lang="en-US" dirty="0">
                <a:latin typeface="Garamond"/>
                <a:ea typeface="Garamond"/>
                <a:cs typeface="Garamond"/>
                <a:sym typeface="Garamond"/>
              </a:rPr>
              <a:t>Dataset</a:t>
            </a:r>
            <a:endParaRPr dirty="0">
              <a:latin typeface="Garamond"/>
              <a:ea typeface="Garamond"/>
              <a:cs typeface="Garamond"/>
              <a:sym typeface="Garamond"/>
            </a:endParaRPr>
          </a:p>
        </p:txBody>
      </p:sp>
      <p:sp>
        <p:nvSpPr>
          <p:cNvPr id="214" name="Google Shape;214;p25"/>
          <p:cNvSpPr txBox="1">
            <a:spLocks noGrp="1"/>
          </p:cNvSpPr>
          <p:nvPr>
            <p:ph type="body" idx="1"/>
          </p:nvPr>
        </p:nvSpPr>
        <p:spPr>
          <a:xfrm>
            <a:off x="93986" y="896048"/>
            <a:ext cx="3798745" cy="388748"/>
          </a:xfrm>
          <a:prstGeom prst="rect">
            <a:avLst/>
          </a:prstGeom>
          <a:noFill/>
          <a:ln>
            <a:noFill/>
          </a:ln>
        </p:spPr>
        <p:txBody>
          <a:bodyPr spcFirstLastPara="1" wrap="square" lIns="91425" tIns="45700" rIns="91425" bIns="45700" anchor="t" anchorCtr="0">
            <a:noAutofit/>
          </a:bodyPr>
          <a:lstStyle/>
          <a:p>
            <a:pPr lvl="0" indent="-381000" algn="just">
              <a:buSzPts val="2400"/>
              <a:buChar char="❏"/>
            </a:pPr>
            <a:r>
              <a:rPr lang="en-US" sz="1600" dirty="0">
                <a:latin typeface="Times New Roman" panose="02020603050405020304" pitchFamily="18" charset="0"/>
                <a:cs typeface="Times New Roman" panose="02020603050405020304" pitchFamily="18" charset="0"/>
              </a:rPr>
              <a:t>Creative Senz3d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11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4 different people perform</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30 repetition from each people</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3200 sample for each gestures</a:t>
            </a:r>
          </a:p>
          <a:p>
            <a:pPr marL="819150" lvl="1" indent="-285750" algn="just">
              <a:buSzPts val="2400"/>
              <a:buFont typeface="Wingdings" panose="05000000000000000000" pitchFamily="2" charset="2"/>
              <a:buChar char="Ø"/>
            </a:pPr>
            <a:endParaRPr lang="en-US" sz="1200" dirty="0">
              <a:latin typeface="Times New Roman" panose="02020603050405020304" pitchFamily="18" charset="0"/>
              <a:cs typeface="Times New Roman" panose="02020603050405020304" pitchFamily="18" charset="0"/>
            </a:endParaRPr>
          </a:p>
          <a:p>
            <a:pPr marL="76200" lvl="0" indent="0" algn="just">
              <a:buSzPts val="2400"/>
              <a:buNone/>
            </a:pPr>
            <a:r>
              <a:rPr lang="en-US" sz="1600"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p:txBody>
      </p:sp>
      <p:pic>
        <p:nvPicPr>
          <p:cNvPr id="215" name="Google Shape;215;p2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16" name="Google Shape;216;p25"/>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3" name="Picture 2">
            <a:extLst>
              <a:ext uri="{FF2B5EF4-FFF2-40B4-BE49-F238E27FC236}">
                <a16:creationId xmlns:a16="http://schemas.microsoft.com/office/drawing/2014/main" id="{FD0DEFCD-0BC8-4967-8165-1A78A35F23E2}"/>
              </a:ext>
            </a:extLst>
          </p:cNvPr>
          <p:cNvPicPr>
            <a:picLocks noChangeAspect="1"/>
          </p:cNvPicPr>
          <p:nvPr/>
        </p:nvPicPr>
        <p:blipFill>
          <a:blip r:embed="rId5"/>
          <a:stretch>
            <a:fillRect/>
          </a:stretch>
        </p:blipFill>
        <p:spPr>
          <a:xfrm>
            <a:off x="4445960" y="4426321"/>
            <a:ext cx="4698040" cy="1683185"/>
          </a:xfrm>
          <a:prstGeom prst="rect">
            <a:avLst/>
          </a:prstGeom>
        </p:spPr>
      </p:pic>
      <p:pic>
        <p:nvPicPr>
          <p:cNvPr id="5" name="Picture 4">
            <a:extLst>
              <a:ext uri="{FF2B5EF4-FFF2-40B4-BE49-F238E27FC236}">
                <a16:creationId xmlns:a16="http://schemas.microsoft.com/office/drawing/2014/main" id="{64E43640-3892-451B-9D75-7215E15FE425}"/>
              </a:ext>
            </a:extLst>
          </p:cNvPr>
          <p:cNvPicPr>
            <a:picLocks noChangeAspect="1"/>
          </p:cNvPicPr>
          <p:nvPr/>
        </p:nvPicPr>
        <p:blipFill>
          <a:blip r:embed="rId6"/>
          <a:stretch>
            <a:fillRect/>
          </a:stretch>
        </p:blipFill>
        <p:spPr>
          <a:xfrm>
            <a:off x="4437251" y="2488218"/>
            <a:ext cx="4698040" cy="1641200"/>
          </a:xfrm>
          <a:prstGeom prst="rect">
            <a:avLst/>
          </a:prstGeom>
        </p:spPr>
      </p:pic>
      <p:pic>
        <p:nvPicPr>
          <p:cNvPr id="8" name="Picture 7">
            <a:extLst>
              <a:ext uri="{FF2B5EF4-FFF2-40B4-BE49-F238E27FC236}">
                <a16:creationId xmlns:a16="http://schemas.microsoft.com/office/drawing/2014/main" id="{B495EEBB-6571-40D9-BFC7-78555DCE58C3}"/>
              </a:ext>
            </a:extLst>
          </p:cNvPr>
          <p:cNvPicPr>
            <a:picLocks noChangeAspect="1"/>
          </p:cNvPicPr>
          <p:nvPr/>
        </p:nvPicPr>
        <p:blipFill>
          <a:blip r:embed="rId7"/>
          <a:stretch>
            <a:fillRect/>
          </a:stretch>
        </p:blipFill>
        <p:spPr>
          <a:xfrm>
            <a:off x="4498378" y="726427"/>
            <a:ext cx="4638726" cy="1408145"/>
          </a:xfrm>
          <a:prstGeom prst="rect">
            <a:avLst/>
          </a:prstGeom>
        </p:spPr>
      </p:pic>
      <p:sp>
        <p:nvSpPr>
          <p:cNvPr id="13" name="Google Shape;214;p25">
            <a:extLst>
              <a:ext uri="{FF2B5EF4-FFF2-40B4-BE49-F238E27FC236}">
                <a16:creationId xmlns:a16="http://schemas.microsoft.com/office/drawing/2014/main" id="{486C08FD-6DC4-4CD4-AE0A-AF8A16F2FFBB}"/>
              </a:ext>
            </a:extLst>
          </p:cNvPr>
          <p:cNvSpPr txBox="1">
            <a:spLocks/>
          </p:cNvSpPr>
          <p:nvPr/>
        </p:nvSpPr>
        <p:spPr>
          <a:xfrm>
            <a:off x="93984" y="2488218"/>
            <a:ext cx="3798745" cy="3887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indent="-381000" algn="just">
              <a:buSzPts val="2400"/>
              <a:buFont typeface="Noto Sans Symbols"/>
              <a:buChar char="❏"/>
            </a:pPr>
            <a:r>
              <a:rPr lang="en-US" sz="1600" dirty="0">
                <a:latin typeface="Times New Roman" panose="02020603050405020304" pitchFamily="18" charset="0"/>
                <a:cs typeface="Times New Roman" panose="02020603050405020304" pitchFamily="18" charset="0"/>
              </a:rPr>
              <a:t>NTU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10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0 to 9 digit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1000 images in the dataset.</a:t>
            </a:r>
          </a:p>
          <a:p>
            <a:pPr marL="76200" indent="0" algn="just">
              <a:buSzPts val="2400"/>
              <a:buFont typeface="Noto Sans Symbols"/>
              <a:buNone/>
            </a:pPr>
            <a:r>
              <a:rPr lang="en-US" sz="1600" dirty="0">
                <a:latin typeface="Times New Roman" panose="02020603050405020304" pitchFamily="18" charset="0"/>
                <a:cs typeface="Times New Roman" panose="02020603050405020304" pitchFamily="18" charset="0"/>
              </a:rPr>
              <a:t> </a:t>
            </a:r>
          </a:p>
        </p:txBody>
      </p:sp>
      <p:sp>
        <p:nvSpPr>
          <p:cNvPr id="14" name="Google Shape;214;p25">
            <a:extLst>
              <a:ext uri="{FF2B5EF4-FFF2-40B4-BE49-F238E27FC236}">
                <a16:creationId xmlns:a16="http://schemas.microsoft.com/office/drawing/2014/main" id="{D9B23B33-948B-41A6-B67E-B309CDBAB80B}"/>
              </a:ext>
            </a:extLst>
          </p:cNvPr>
          <p:cNvSpPr txBox="1">
            <a:spLocks/>
          </p:cNvSpPr>
          <p:nvPr/>
        </p:nvSpPr>
        <p:spPr>
          <a:xfrm>
            <a:off x="93984" y="4400832"/>
            <a:ext cx="3798745" cy="3887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indent="-381000" algn="just">
              <a:buSzPts val="2400"/>
              <a:buFont typeface="Noto Sans Symbols"/>
              <a:buChar char="❏"/>
            </a:pPr>
            <a:r>
              <a:rPr lang="en-US" sz="1600" dirty="0">
                <a:latin typeface="Times New Roman" panose="02020603050405020304" pitchFamily="18" charset="0"/>
                <a:cs typeface="Times New Roman" panose="02020603050405020304" pitchFamily="18" charset="0"/>
              </a:rPr>
              <a:t>Kinetic and Leap Motion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10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14 people</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1400 data sample</a:t>
            </a:r>
          </a:p>
          <a:p>
            <a:pPr marL="533400" lvl="1" indent="0" algn="just">
              <a:buSzPts val="2400"/>
              <a:buNone/>
            </a:pPr>
            <a:endParaRPr lang="en-US" sz="1200" dirty="0">
              <a:latin typeface="Times New Roman" panose="02020603050405020304" pitchFamily="18" charset="0"/>
              <a:cs typeface="Times New Roman" panose="02020603050405020304" pitchFamily="18" charset="0"/>
            </a:endParaRPr>
          </a:p>
          <a:p>
            <a:pPr marL="76200" indent="0" algn="just">
              <a:buSzPts val="2400"/>
              <a:buFont typeface="Noto Sans Symbols"/>
              <a:buNone/>
            </a:pPr>
            <a:r>
              <a:rPr lang="en-US" sz="1600" dirty="0">
                <a:latin typeface="Times New Roman" panose="02020603050405020304" pitchFamily="18" charset="0"/>
                <a:cs typeface="Times New Roman" panose="02020603050405020304" pitchFamily="18" charset="0"/>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Working Flowgraph</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4" name="Rectangle 3">
            <a:extLst>
              <a:ext uri="{FF2B5EF4-FFF2-40B4-BE49-F238E27FC236}">
                <a16:creationId xmlns:a16="http://schemas.microsoft.com/office/drawing/2014/main" id="{64D463E8-D07C-4C05-B1AB-F27A2E412DC1}"/>
              </a:ext>
            </a:extLst>
          </p:cNvPr>
          <p:cNvSpPr/>
          <p:nvPr/>
        </p:nvSpPr>
        <p:spPr>
          <a:xfrm>
            <a:off x="585711" y="3954258"/>
            <a:ext cx="8632430" cy="1785104"/>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sz="2000" dirty="0"/>
              <a:t>Our main goal is to produce a combined feature by including spatial feature, CNN feature and Original for recognizing sign language.</a:t>
            </a:r>
          </a:p>
          <a:p>
            <a:pPr marL="342900" indent="-342900">
              <a:spcBef>
                <a:spcPts val="600"/>
              </a:spcBef>
              <a:buFont typeface="Wingdings" panose="05000000000000000000" pitchFamily="2" charset="2"/>
              <a:buChar char="Ø"/>
            </a:pPr>
            <a:r>
              <a:rPr lang="en-US" sz="2000" dirty="0"/>
              <a:t>Firstly, we multiplied the Spatial attention feature and CNN feature</a:t>
            </a:r>
          </a:p>
          <a:p>
            <a:pPr marL="342900" indent="-342900">
              <a:spcBef>
                <a:spcPts val="600"/>
              </a:spcBef>
              <a:buFont typeface="Wingdings" panose="05000000000000000000" pitchFamily="2" charset="2"/>
              <a:buChar char="Ø"/>
            </a:pPr>
            <a:r>
              <a:rPr lang="en-US" sz="2000" dirty="0"/>
              <a:t>We concatenated the multiplied feature with the original feature which reached here with a skip connection. </a:t>
            </a:r>
          </a:p>
        </p:txBody>
      </p:sp>
      <p:pic>
        <p:nvPicPr>
          <p:cNvPr id="3" name="Picture 2">
            <a:extLst>
              <a:ext uri="{FF2B5EF4-FFF2-40B4-BE49-F238E27FC236}">
                <a16:creationId xmlns:a16="http://schemas.microsoft.com/office/drawing/2014/main" id="{6D997B74-83D6-4239-BEF0-BBF2CDB40FF7}"/>
              </a:ext>
            </a:extLst>
          </p:cNvPr>
          <p:cNvPicPr>
            <a:picLocks noChangeAspect="1"/>
          </p:cNvPicPr>
          <p:nvPr/>
        </p:nvPicPr>
        <p:blipFill>
          <a:blip r:embed="rId5"/>
          <a:stretch>
            <a:fillRect/>
          </a:stretch>
        </p:blipFill>
        <p:spPr>
          <a:xfrm>
            <a:off x="790831" y="1139623"/>
            <a:ext cx="7957751" cy="1849253"/>
          </a:xfrm>
          <a:prstGeom prst="rect">
            <a:avLst/>
          </a:prstGeom>
        </p:spPr>
      </p:pic>
      <p:sp>
        <p:nvSpPr>
          <p:cNvPr id="9" name="Rectangle 8">
            <a:extLst>
              <a:ext uri="{FF2B5EF4-FFF2-40B4-BE49-F238E27FC236}">
                <a16:creationId xmlns:a16="http://schemas.microsoft.com/office/drawing/2014/main" id="{DDD9111E-DC3F-49AC-BE7D-C4EAC5DD975B}"/>
              </a:ext>
            </a:extLst>
          </p:cNvPr>
          <p:cNvSpPr/>
          <p:nvPr/>
        </p:nvSpPr>
        <p:spPr>
          <a:xfrm>
            <a:off x="3386927" y="3004093"/>
            <a:ext cx="3161919" cy="307777"/>
          </a:xfrm>
          <a:prstGeom prst="rect">
            <a:avLst/>
          </a:prstGeom>
        </p:spPr>
        <p:txBody>
          <a:bodyPr wrap="square">
            <a:spAutoFit/>
          </a:bodyPr>
          <a:lstStyle/>
          <a:p>
            <a:r>
              <a:rPr lang="en-US" dirty="0"/>
              <a:t>Figure 1: Working Flow Architecture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Working Flowgraph</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9" name="Rectangle 8">
            <a:extLst>
              <a:ext uri="{FF2B5EF4-FFF2-40B4-BE49-F238E27FC236}">
                <a16:creationId xmlns:a16="http://schemas.microsoft.com/office/drawing/2014/main" id="{DDD9111E-DC3F-49AC-BE7D-C4EAC5DD975B}"/>
              </a:ext>
            </a:extLst>
          </p:cNvPr>
          <p:cNvSpPr/>
          <p:nvPr/>
        </p:nvSpPr>
        <p:spPr>
          <a:xfrm>
            <a:off x="2832733" y="4255522"/>
            <a:ext cx="3817071" cy="307777"/>
          </a:xfrm>
          <a:prstGeom prst="rect">
            <a:avLst/>
          </a:prstGeom>
        </p:spPr>
        <p:txBody>
          <a:bodyPr wrap="none">
            <a:spAutoFit/>
          </a:bodyPr>
          <a:lstStyle/>
          <a:p>
            <a:r>
              <a:rPr lang="en-US" dirty="0"/>
              <a:t>Figure 2: Working Flow Architecture in Details</a:t>
            </a:r>
          </a:p>
        </p:txBody>
      </p:sp>
      <p:pic>
        <p:nvPicPr>
          <p:cNvPr id="5" name="Picture 4">
            <a:extLst>
              <a:ext uri="{FF2B5EF4-FFF2-40B4-BE49-F238E27FC236}">
                <a16:creationId xmlns:a16="http://schemas.microsoft.com/office/drawing/2014/main" id="{8635DAE0-43D4-4F15-AC78-B0FDECC533E5}"/>
              </a:ext>
            </a:extLst>
          </p:cNvPr>
          <p:cNvPicPr>
            <a:picLocks noChangeAspect="1"/>
          </p:cNvPicPr>
          <p:nvPr/>
        </p:nvPicPr>
        <p:blipFill>
          <a:blip r:embed="rId5"/>
          <a:stretch>
            <a:fillRect/>
          </a:stretch>
        </p:blipFill>
        <p:spPr>
          <a:xfrm>
            <a:off x="1486500" y="1001508"/>
            <a:ext cx="6509539" cy="3206191"/>
          </a:xfrm>
          <a:prstGeom prst="rect">
            <a:avLst/>
          </a:prstGeom>
        </p:spPr>
      </p:pic>
      <p:sp>
        <p:nvSpPr>
          <p:cNvPr id="2" name="Rectangle 1">
            <a:extLst>
              <a:ext uri="{FF2B5EF4-FFF2-40B4-BE49-F238E27FC236}">
                <a16:creationId xmlns:a16="http://schemas.microsoft.com/office/drawing/2014/main" id="{63C94B3B-DF39-40B6-B72C-5367CDA36FC5}"/>
              </a:ext>
            </a:extLst>
          </p:cNvPr>
          <p:cNvSpPr/>
          <p:nvPr/>
        </p:nvSpPr>
        <p:spPr>
          <a:xfrm>
            <a:off x="415834" y="4870331"/>
            <a:ext cx="8312331" cy="1107996"/>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dirty="0"/>
              <a:t>We repeated used the first stages as second stages to high light the spatial feature of the dataset. </a:t>
            </a:r>
          </a:p>
          <a:p>
            <a:pPr marL="342900" indent="-342900">
              <a:spcBef>
                <a:spcPts val="600"/>
              </a:spcBef>
              <a:buFont typeface="Wingdings" panose="05000000000000000000" pitchFamily="2" charset="2"/>
              <a:buChar char="Ø"/>
            </a:pPr>
            <a:r>
              <a:rPr lang="en-US" dirty="0"/>
              <a:t>In the last stage we used a CNN based classification model. </a:t>
            </a:r>
          </a:p>
          <a:p>
            <a:pPr marL="342900" indent="-342900">
              <a:spcBef>
                <a:spcPts val="600"/>
              </a:spcBef>
              <a:buFont typeface="Wingdings" panose="05000000000000000000" pitchFamily="2" charset="2"/>
              <a:buChar char="Ø"/>
            </a:pPr>
            <a:r>
              <a:rPr lang="en-US" dirty="0"/>
              <a:t>The first phase is used to extract spatial features, the second phase is used to highlight effective features. </a:t>
            </a:r>
          </a:p>
        </p:txBody>
      </p:sp>
    </p:spTree>
    <p:extLst>
      <p:ext uri="{BB962C8B-B14F-4D97-AF65-F5344CB8AC3E}">
        <p14:creationId xmlns:p14="http://schemas.microsoft.com/office/powerpoint/2010/main" val="355726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385418" y="263705"/>
            <a:ext cx="8521332" cy="564610"/>
          </a:xfrm>
          <a:prstGeom prst="rect">
            <a:avLst/>
          </a:prstGeom>
          <a:noFill/>
          <a:ln>
            <a:noFill/>
          </a:ln>
        </p:spPr>
        <p:txBody>
          <a:bodyPr spcFirstLastPara="1" wrap="square" lIns="91425" tIns="45700" rIns="91425" bIns="45700" anchor="t" anchorCtr="0">
            <a:noAutofit/>
          </a:bodyPr>
          <a:lstStyle/>
          <a:p>
            <a:pPr lvl="0"/>
            <a:r>
              <a:rPr lang="en-US" sz="3200" dirty="0"/>
              <a:t>Performance result of the Senz3D and NTU dataset </a:t>
            </a:r>
            <a:endParaRPr sz="2400" dirty="0">
              <a:latin typeface="Garamond"/>
              <a:ea typeface="Garamond"/>
              <a:cs typeface="Garamond"/>
              <a:sym typeface="Garamond"/>
            </a:endParaRPr>
          </a:p>
        </p:txBody>
      </p:sp>
      <p:sp>
        <p:nvSpPr>
          <p:cNvPr id="231" name="Google Shape;231;p27"/>
          <p:cNvSpPr txBox="1">
            <a:spLocks noGrp="1"/>
          </p:cNvSpPr>
          <p:nvPr>
            <p:ph type="body" idx="1"/>
          </p:nvPr>
        </p:nvSpPr>
        <p:spPr>
          <a:xfrm>
            <a:off x="385418" y="953846"/>
            <a:ext cx="8463894" cy="4555200"/>
          </a:xfrm>
          <a:prstGeom prst="rect">
            <a:avLst/>
          </a:prstGeom>
          <a:noFill/>
          <a:ln>
            <a:noFill/>
          </a:ln>
        </p:spPr>
        <p:txBody>
          <a:bodyPr spcFirstLastPara="1" wrap="square" lIns="91425" tIns="45700" rIns="91425" bIns="45700" anchor="t" anchorCtr="0">
            <a:noAutofit/>
          </a:bodyPr>
          <a:lstStyle/>
          <a:p>
            <a:pPr marL="628650" lvl="0" indent="-171450" algn="just">
              <a:buFont typeface="Wingdings" panose="05000000000000000000" pitchFamily="2" charset="2"/>
              <a:buChar char="v"/>
            </a:pPr>
            <a:r>
              <a:rPr lang="en-US" sz="1800" dirty="0">
                <a:solidFill>
                  <a:schemeClr val="tx1"/>
                </a:solidFill>
                <a:latin typeface="Times New Roman" panose="02020603050405020304" pitchFamily="18" charset="0"/>
                <a:cs typeface="Times New Roman" panose="02020603050405020304" pitchFamily="18" charset="0"/>
              </a:rPr>
              <a:t>Each dataset we divided 70% as a training and 30% as a testing </a:t>
            </a:r>
          </a:p>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Google Collabulary which have, 25GB GPU in the processing RAM in the environment, known as Tesla P100</a:t>
            </a:r>
          </a:p>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We used TensorFlow python package.</a:t>
            </a:r>
          </a:p>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Previous CNN, LSTM and Attention based model produced good performance</a:t>
            </a:r>
          </a:p>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Our Multi-stage model produced high accuracy compared to the existing system.</a:t>
            </a:r>
          </a:p>
          <a:p>
            <a:pPr lvl="0" indent="0" algn="just">
              <a:buNone/>
            </a:pPr>
            <a:endParaRPr lang="en-US" sz="1100" dirty="0">
              <a:solidFill>
                <a:schemeClr val="tx1"/>
              </a:solidFill>
              <a:latin typeface="Times New Roman" panose="02020603050405020304" pitchFamily="18" charset="0"/>
              <a:cs typeface="Times New Roman" panose="02020603050405020304" pitchFamily="18" charset="0"/>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4" name="Rectangle 3">
            <a:extLst>
              <a:ext uri="{FF2B5EF4-FFF2-40B4-BE49-F238E27FC236}">
                <a16:creationId xmlns:a16="http://schemas.microsoft.com/office/drawing/2014/main" id="{0100E4AB-0A93-41F7-B409-52816BDF1924}"/>
              </a:ext>
            </a:extLst>
          </p:cNvPr>
          <p:cNvSpPr/>
          <p:nvPr/>
        </p:nvSpPr>
        <p:spPr>
          <a:xfrm>
            <a:off x="512524" y="5605171"/>
            <a:ext cx="8463894" cy="571888"/>
          </a:xfrm>
          <a:prstGeom prst="rect">
            <a:avLst/>
          </a:prstGeom>
        </p:spPr>
        <p:txBody>
          <a:bodyPr wrap="square">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Vrinda" panose="020B0502040204020203" pitchFamily="34" charset="0"/>
              </a:rPr>
              <a:t>Table 1.</a:t>
            </a:r>
            <a:r>
              <a:rPr lang="en-US" dirty="0">
                <a:latin typeface="Times New Roman" panose="02020603050405020304" pitchFamily="18" charset="0"/>
                <a:ea typeface="Calibri" panose="020F0502020204030204" pitchFamily="34" charset="0"/>
                <a:cs typeface="Vrinda" panose="020B0502040204020203" pitchFamily="34" charset="0"/>
              </a:rPr>
              <a:t> Classification accuracy (%) of the proposed method with </a:t>
            </a:r>
            <a:r>
              <a:rPr lang="en-US" dirty="0"/>
              <a:t>Senz3D and NTU dataset and state of the art comparison</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graphicFrame>
        <p:nvGraphicFramePr>
          <p:cNvPr id="3" name="Table 2">
            <a:extLst>
              <a:ext uri="{FF2B5EF4-FFF2-40B4-BE49-F238E27FC236}">
                <a16:creationId xmlns:a16="http://schemas.microsoft.com/office/drawing/2014/main" id="{67775B1D-DA35-4F8B-BE3E-560817FB9EBE}"/>
              </a:ext>
            </a:extLst>
          </p:cNvPr>
          <p:cNvGraphicFramePr>
            <a:graphicFrameLocks noGrp="1"/>
          </p:cNvGraphicFramePr>
          <p:nvPr>
            <p:extLst>
              <p:ext uri="{D42A27DB-BD31-4B8C-83A1-F6EECF244321}">
                <p14:modId xmlns:p14="http://schemas.microsoft.com/office/powerpoint/2010/main" val="3030881603"/>
              </p:ext>
            </p:extLst>
          </p:nvPr>
        </p:nvGraphicFramePr>
        <p:xfrm>
          <a:off x="1639201" y="3353325"/>
          <a:ext cx="5231862" cy="1950720"/>
        </p:xfrm>
        <a:graphic>
          <a:graphicData uri="http://schemas.openxmlformats.org/drawingml/2006/table">
            <a:tbl>
              <a:tblPr firstRow="1" firstCol="1" bandRow="1">
                <a:tableStyleId>{98492A81-A689-4F64-84F5-35F7C40A0220}</a:tableStyleId>
              </a:tblPr>
              <a:tblGrid>
                <a:gridCol w="1743954">
                  <a:extLst>
                    <a:ext uri="{9D8B030D-6E8A-4147-A177-3AD203B41FA5}">
                      <a16:colId xmlns:a16="http://schemas.microsoft.com/office/drawing/2014/main" val="1175032540"/>
                    </a:ext>
                  </a:extLst>
                </a:gridCol>
                <a:gridCol w="1743954">
                  <a:extLst>
                    <a:ext uri="{9D8B030D-6E8A-4147-A177-3AD203B41FA5}">
                      <a16:colId xmlns:a16="http://schemas.microsoft.com/office/drawing/2014/main" val="2106840348"/>
                    </a:ext>
                  </a:extLst>
                </a:gridCol>
                <a:gridCol w="1743954">
                  <a:extLst>
                    <a:ext uri="{9D8B030D-6E8A-4147-A177-3AD203B41FA5}">
                      <a16:colId xmlns:a16="http://schemas.microsoft.com/office/drawing/2014/main" val="469232386"/>
                    </a:ext>
                  </a:extLst>
                </a:gridCol>
              </a:tblGrid>
              <a:tr h="192624">
                <a:tc>
                  <a:txBody>
                    <a:bodyPr/>
                    <a:lstStyle/>
                    <a:p>
                      <a:pPr marL="0" marR="0" algn="ctr">
                        <a:lnSpc>
                          <a:spcPts val="1300"/>
                        </a:lnSpc>
                        <a:spcBef>
                          <a:spcPts val="0"/>
                        </a:spcBef>
                        <a:spcAft>
                          <a:spcPts val="0"/>
                        </a:spcAft>
                      </a:pPr>
                      <a:r>
                        <a:rPr lang="en-US" sz="1600">
                          <a:effectLst/>
                          <a:latin typeface="Times New Roman" panose="02020603050405020304" pitchFamily="18" charset="0"/>
                          <a:cs typeface="Times New Roman" panose="02020603050405020304" pitchFamily="18" charset="0"/>
                        </a:rPr>
                        <a:t>Method</a:t>
                      </a:r>
                      <a:endPar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nchor="ctr"/>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NTU [3] (%)</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Senz3D[4]  (%)</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623579399"/>
                  </a:ext>
                </a:extLst>
              </a:tr>
              <a:tr h="187469">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Zhou Ren [6]</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93.20</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Na</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864946280"/>
                  </a:ext>
                </a:extLst>
              </a:tr>
              <a:tr h="187469">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PG2 [7]</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93.66</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98.73</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13208388"/>
                  </a:ext>
                </a:extLst>
              </a:tr>
              <a:tr h="187469">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Yan et al. [8]</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95.33</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99.49</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307194191"/>
                  </a:ext>
                </a:extLst>
              </a:tr>
              <a:tr h="187469">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Ma et al. [9]</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95.86</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99.05</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968108236"/>
                  </a:ext>
                </a:extLst>
              </a:tr>
              <a:tr h="187469">
                <a:tc>
                  <a:txBody>
                    <a:bodyPr/>
                    <a:lstStyle/>
                    <a:p>
                      <a:pPr marL="0" marR="59055" indent="0" algn="ctr">
                        <a:spcBef>
                          <a:spcPts val="0"/>
                        </a:spcBef>
                        <a:spcAft>
                          <a:spcPts val="0"/>
                        </a:spcAft>
                      </a:pPr>
                      <a:r>
                        <a:rPr lang="en-US" sz="1600" dirty="0" err="1">
                          <a:effectLst/>
                          <a:latin typeface="Times New Roman" panose="02020603050405020304" pitchFamily="18" charset="0"/>
                          <a:cs typeface="Times New Roman" panose="02020603050405020304" pitchFamily="18" charset="0"/>
                        </a:rPr>
                        <a:t>PoseGAN</a:t>
                      </a:r>
                      <a:r>
                        <a:rPr lang="en-US" sz="1600" dirty="0">
                          <a:effectLst/>
                          <a:latin typeface="Times New Roman" panose="02020603050405020304" pitchFamily="18" charset="0"/>
                          <a:cs typeface="Times New Roman" panose="02020603050405020304" pitchFamily="18" charset="0"/>
                        </a:rPr>
                        <a:t> [10]</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96.12</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99.54</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963717963"/>
                  </a:ext>
                </a:extLst>
              </a:tr>
              <a:tr h="187469">
                <a:tc>
                  <a:txBody>
                    <a:bodyPr/>
                    <a:lstStyle/>
                    <a:p>
                      <a:pPr marL="0" marR="59055" indent="0" algn="ctr">
                        <a:spcBef>
                          <a:spcPts val="0"/>
                        </a:spcBef>
                        <a:spcAft>
                          <a:spcPts val="0"/>
                        </a:spcAft>
                      </a:pPr>
                      <a:r>
                        <a:rPr lang="en-US" sz="1600" dirty="0" err="1">
                          <a:effectLst/>
                          <a:latin typeface="Times New Roman" panose="02020603050405020304" pitchFamily="18" charset="0"/>
                          <a:cs typeface="Times New Roman" panose="02020603050405020304" pitchFamily="18" charset="0"/>
                        </a:rPr>
                        <a:t>GestureGan</a:t>
                      </a:r>
                      <a:r>
                        <a:rPr lang="en-US" sz="1600" dirty="0">
                          <a:effectLst/>
                          <a:latin typeface="Times New Roman" panose="02020603050405020304" pitchFamily="18" charset="0"/>
                          <a:cs typeface="Times New Roman" panose="02020603050405020304" pitchFamily="18" charset="0"/>
                        </a:rPr>
                        <a:t> [11]</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96.66</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a:effectLst/>
                          <a:latin typeface="Times New Roman" panose="02020603050405020304" pitchFamily="18" charset="0"/>
                          <a:cs typeface="Times New Roman" panose="02020603050405020304" pitchFamily="18" charset="0"/>
                        </a:rPr>
                        <a:t>99.74</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585541924"/>
                  </a:ext>
                </a:extLst>
              </a:tr>
              <a:tr h="137090">
                <a:tc>
                  <a:txBody>
                    <a:bodyPr/>
                    <a:lstStyle/>
                    <a:p>
                      <a:pPr marL="0" marR="59055" indent="0" algn="ctr">
                        <a:spcBef>
                          <a:spcPts val="0"/>
                        </a:spcBef>
                        <a:spcAft>
                          <a:spcPts val="0"/>
                        </a:spcAft>
                      </a:pPr>
                      <a:r>
                        <a:rPr lang="en-US" sz="1600" b="1" dirty="0">
                          <a:effectLst/>
                          <a:latin typeface="Times New Roman" panose="02020603050405020304" pitchFamily="18" charset="0"/>
                          <a:cs typeface="Times New Roman" panose="02020603050405020304" pitchFamily="18" charset="0"/>
                        </a:rPr>
                        <a:t>Proposed Model</a:t>
                      </a:r>
                      <a:endParaRPr lang="en-US" sz="2400" b="1"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99.67</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latin typeface="Times New Roman" panose="02020603050405020304" pitchFamily="18" charset="0"/>
                          <a:cs typeface="Times New Roman" panose="02020603050405020304" pitchFamily="18" charset="0"/>
                        </a:rPr>
                        <a:t>99.75</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3481786086"/>
                  </a:ext>
                </a:extLst>
              </a:tr>
            </a:tbl>
          </a:graphicData>
        </a:graphic>
      </p:graphicFrame>
    </p:spTree>
    <p:extLst>
      <p:ext uri="{BB962C8B-B14F-4D97-AF65-F5344CB8AC3E}">
        <p14:creationId xmlns:p14="http://schemas.microsoft.com/office/powerpoint/2010/main" val="2246884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502743" y="210685"/>
            <a:ext cx="8138513" cy="564610"/>
          </a:xfrm>
          <a:prstGeom prst="rect">
            <a:avLst/>
          </a:prstGeom>
          <a:noFill/>
          <a:ln>
            <a:noFill/>
          </a:ln>
        </p:spPr>
        <p:txBody>
          <a:bodyPr spcFirstLastPara="1" wrap="square" lIns="91425" tIns="45700" rIns="91425" bIns="45700" anchor="t" anchorCtr="0">
            <a:noAutofit/>
          </a:bodyPr>
          <a:lstStyle/>
          <a:p>
            <a:pPr lvl="0"/>
            <a:r>
              <a:rPr lang="en-US" dirty="0"/>
              <a:t>Performance with Kinematic Dataset</a:t>
            </a:r>
            <a:endParaRPr sz="2400" dirty="0">
              <a:latin typeface="Garamond"/>
              <a:ea typeface="Garamond"/>
              <a:cs typeface="Garamond"/>
              <a:sym typeface="Garamond"/>
            </a:endParaRPr>
          </a:p>
        </p:txBody>
      </p:sp>
      <p:sp>
        <p:nvSpPr>
          <p:cNvPr id="231" name="Google Shape;231;p27"/>
          <p:cNvSpPr txBox="1">
            <a:spLocks noGrp="1"/>
          </p:cNvSpPr>
          <p:nvPr>
            <p:ph type="body" idx="1"/>
          </p:nvPr>
        </p:nvSpPr>
        <p:spPr>
          <a:xfrm>
            <a:off x="385418" y="953846"/>
            <a:ext cx="8463894" cy="4555200"/>
          </a:xfrm>
          <a:prstGeom prst="rect">
            <a:avLst/>
          </a:prstGeom>
          <a:noFill/>
          <a:ln>
            <a:noFill/>
          </a:ln>
        </p:spPr>
        <p:txBody>
          <a:bodyPr spcFirstLastPara="1" wrap="square" lIns="91425" tIns="45700" rIns="91425" bIns="45700" anchor="t" anchorCtr="0">
            <a:noAutofit/>
          </a:bodyPr>
          <a:lstStyle/>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Previous feature extraction method with SVM also produced good performance but not satisfiable. </a:t>
            </a:r>
          </a:p>
          <a:p>
            <a:pPr marL="628650" lvl="0" indent="-171450" algn="just">
              <a:buFont typeface="Wingdings" panose="05000000000000000000" pitchFamily="2" charset="2"/>
              <a:buChar char="v"/>
            </a:pPr>
            <a:r>
              <a:rPr lang="en-US" sz="1800" dirty="0">
                <a:latin typeface="Times New Roman" panose="02020603050405020304" pitchFamily="18" charset="0"/>
                <a:cs typeface="Times New Roman" panose="02020603050405020304" pitchFamily="18" charset="0"/>
              </a:rPr>
              <a:t>Our Multi-stage model produced high accuracy compared to the existing system for the Kinematic dataset.</a:t>
            </a:r>
          </a:p>
          <a:p>
            <a:pPr marL="628650" lvl="0" indent="-171450" algn="just">
              <a:buFont typeface="Wingdings" panose="05000000000000000000" pitchFamily="2" charset="2"/>
              <a:buChar char="v"/>
            </a:pPr>
            <a:endParaRPr sz="900" dirty="0">
              <a:solidFill>
                <a:schemeClr val="tx1"/>
              </a:solidFill>
              <a:latin typeface="Times New Roman" panose="02020603050405020304" pitchFamily="18" charset="0"/>
              <a:cs typeface="Times New Roman" panose="02020603050405020304" pitchFamily="18" charset="0"/>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4" name="Rectangle 3">
            <a:extLst>
              <a:ext uri="{FF2B5EF4-FFF2-40B4-BE49-F238E27FC236}">
                <a16:creationId xmlns:a16="http://schemas.microsoft.com/office/drawing/2014/main" id="{0100E4AB-0A93-41F7-B409-52816BDF1924}"/>
              </a:ext>
            </a:extLst>
          </p:cNvPr>
          <p:cNvSpPr/>
          <p:nvPr/>
        </p:nvSpPr>
        <p:spPr>
          <a:xfrm>
            <a:off x="502743" y="4019203"/>
            <a:ext cx="8463894" cy="571888"/>
          </a:xfrm>
          <a:prstGeom prst="rect">
            <a:avLst/>
          </a:prstGeom>
        </p:spPr>
        <p:txBody>
          <a:bodyPr wrap="square">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Vrinda" panose="020B0502040204020203" pitchFamily="34" charset="0"/>
              </a:rPr>
              <a:t>Table 2.</a:t>
            </a:r>
            <a:r>
              <a:rPr lang="en-US" dirty="0">
                <a:latin typeface="Times New Roman" panose="02020603050405020304" pitchFamily="18" charset="0"/>
                <a:ea typeface="Calibri" panose="020F0502020204030204" pitchFamily="34" charset="0"/>
                <a:cs typeface="Vrinda" panose="020B0502040204020203" pitchFamily="34" charset="0"/>
              </a:rPr>
              <a:t> Classification accuracy (%) of the proposed method with </a:t>
            </a:r>
            <a:r>
              <a:rPr lang="en-US" dirty="0"/>
              <a:t>Kinematic dataset and state of the art comparison</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graphicFrame>
        <p:nvGraphicFramePr>
          <p:cNvPr id="2" name="Table 1">
            <a:extLst>
              <a:ext uri="{FF2B5EF4-FFF2-40B4-BE49-F238E27FC236}">
                <a16:creationId xmlns:a16="http://schemas.microsoft.com/office/drawing/2014/main" id="{474BA230-68C6-4B1C-8891-3F3C9E72BB1B}"/>
              </a:ext>
            </a:extLst>
          </p:cNvPr>
          <p:cNvGraphicFramePr>
            <a:graphicFrameLocks noGrp="1"/>
          </p:cNvGraphicFramePr>
          <p:nvPr>
            <p:extLst>
              <p:ext uri="{D42A27DB-BD31-4B8C-83A1-F6EECF244321}">
                <p14:modId xmlns:p14="http://schemas.microsoft.com/office/powerpoint/2010/main" val="2410835475"/>
              </p:ext>
            </p:extLst>
          </p:nvPr>
        </p:nvGraphicFramePr>
        <p:xfrm>
          <a:off x="2299062" y="2456372"/>
          <a:ext cx="3910148" cy="1380254"/>
        </p:xfrm>
        <a:graphic>
          <a:graphicData uri="http://schemas.openxmlformats.org/drawingml/2006/table">
            <a:tbl>
              <a:tblPr firstRow="1" firstCol="1" bandRow="1">
                <a:tableStyleId>{98492A81-A689-4F64-84F5-35F7C40A0220}</a:tableStyleId>
              </a:tblPr>
              <a:tblGrid>
                <a:gridCol w="1955074">
                  <a:extLst>
                    <a:ext uri="{9D8B030D-6E8A-4147-A177-3AD203B41FA5}">
                      <a16:colId xmlns:a16="http://schemas.microsoft.com/office/drawing/2014/main" val="2495726042"/>
                    </a:ext>
                  </a:extLst>
                </a:gridCol>
                <a:gridCol w="1955074">
                  <a:extLst>
                    <a:ext uri="{9D8B030D-6E8A-4147-A177-3AD203B41FA5}">
                      <a16:colId xmlns:a16="http://schemas.microsoft.com/office/drawing/2014/main" val="1466048089"/>
                    </a:ext>
                  </a:extLst>
                </a:gridCol>
              </a:tblGrid>
              <a:tr h="276051">
                <a:tc>
                  <a:txBody>
                    <a:bodyPr/>
                    <a:lstStyle/>
                    <a:p>
                      <a:pPr marL="0" marR="59055" indent="0" algn="ctr">
                        <a:spcBef>
                          <a:spcPts val="0"/>
                        </a:spcBef>
                        <a:spcAft>
                          <a:spcPts val="0"/>
                        </a:spcAft>
                      </a:pPr>
                      <a:r>
                        <a:rPr lang="en-US" sz="1600">
                          <a:effectLst/>
                        </a:rPr>
                        <a:t>Method</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rPr>
                        <a:t>KLP  (%)</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2287640156"/>
                  </a:ext>
                </a:extLst>
              </a:tr>
              <a:tr h="276051">
                <a:tc>
                  <a:txBody>
                    <a:bodyPr/>
                    <a:lstStyle/>
                    <a:p>
                      <a:pPr marL="0" marR="59055" indent="0" algn="ctr">
                        <a:spcBef>
                          <a:spcPts val="0"/>
                        </a:spcBef>
                        <a:spcAft>
                          <a:spcPts val="0"/>
                        </a:spcAft>
                      </a:pPr>
                      <a:r>
                        <a:rPr lang="en-US" sz="1600">
                          <a:effectLst/>
                        </a:rPr>
                        <a:t>SVM [14]</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rPr>
                        <a:t>89.70</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72988279"/>
                  </a:ext>
                </a:extLst>
              </a:tr>
              <a:tr h="276051">
                <a:tc>
                  <a:txBody>
                    <a:bodyPr/>
                    <a:lstStyle/>
                    <a:p>
                      <a:pPr marL="0" marR="59055" indent="0" algn="ctr">
                        <a:spcBef>
                          <a:spcPts val="0"/>
                        </a:spcBef>
                        <a:spcAft>
                          <a:spcPts val="0"/>
                        </a:spcAft>
                      </a:pPr>
                      <a:r>
                        <a:rPr lang="en-US" sz="1600">
                          <a:effectLst/>
                        </a:rPr>
                        <a:t>SVM [24]</a:t>
                      </a:r>
                      <a:endParaRPr lang="en-US" sz="240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rPr>
                        <a:t>96.30</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4175632006"/>
                  </a:ext>
                </a:extLst>
              </a:tr>
              <a:tr h="552101">
                <a:tc>
                  <a:txBody>
                    <a:bodyPr/>
                    <a:lstStyle/>
                    <a:p>
                      <a:pPr marL="0" marR="59055" indent="0" algn="ctr">
                        <a:spcBef>
                          <a:spcPts val="0"/>
                        </a:spcBef>
                        <a:spcAft>
                          <a:spcPts val="0"/>
                        </a:spcAft>
                      </a:pPr>
                      <a:r>
                        <a:rPr lang="en-US" sz="1600" dirty="0">
                          <a:effectLst/>
                        </a:rPr>
                        <a:t>Proposed Model</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tc>
                  <a:txBody>
                    <a:bodyPr/>
                    <a:lstStyle/>
                    <a:p>
                      <a:pPr marL="0" marR="59055" indent="0" algn="ctr">
                        <a:spcBef>
                          <a:spcPts val="0"/>
                        </a:spcBef>
                        <a:spcAft>
                          <a:spcPts val="0"/>
                        </a:spcAft>
                      </a:pPr>
                      <a:r>
                        <a:rPr lang="en-US" sz="1600" dirty="0">
                          <a:effectLst/>
                        </a:rPr>
                        <a:t>99.46</a:t>
                      </a:r>
                      <a:endParaRPr lang="en-US" sz="24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endParaRPr>
                    </a:p>
                  </a:txBody>
                  <a:tcPr marL="0" marR="0" marT="0" marB="0"/>
                </a:tc>
                <a:extLst>
                  <a:ext uri="{0D108BD9-81ED-4DB2-BD59-A6C34878D82A}">
                    <a16:rowId xmlns:a16="http://schemas.microsoft.com/office/drawing/2014/main" val="1557039216"/>
                  </a:ext>
                </a:extLst>
              </a:tr>
            </a:tbl>
          </a:graphicData>
        </a:graphic>
      </p:graphicFrame>
    </p:spTree>
    <p:extLst>
      <p:ext uri="{BB962C8B-B14F-4D97-AF65-F5344CB8AC3E}">
        <p14:creationId xmlns:p14="http://schemas.microsoft.com/office/powerpoint/2010/main" val="37358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409003" y="26725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Conclusion</a:t>
            </a:r>
            <a:endParaRPr dirty="0">
              <a:latin typeface="Garamond"/>
              <a:ea typeface="Garamond"/>
              <a:cs typeface="Garamond"/>
              <a:sym typeface="Garamond"/>
            </a:endParaRPr>
          </a:p>
        </p:txBody>
      </p:sp>
      <p:sp>
        <p:nvSpPr>
          <p:cNvPr id="420" name="Google Shape;420;p45"/>
          <p:cNvSpPr txBox="1">
            <a:spLocks noGrp="1"/>
          </p:cNvSpPr>
          <p:nvPr>
            <p:ph type="body" idx="1"/>
          </p:nvPr>
        </p:nvSpPr>
        <p:spPr>
          <a:xfrm>
            <a:off x="641642" y="1229244"/>
            <a:ext cx="7939800" cy="4588892"/>
          </a:xfrm>
          <a:prstGeom prst="rect">
            <a:avLst/>
          </a:prstGeom>
          <a:noFill/>
          <a:ln>
            <a:noFill/>
          </a:ln>
        </p:spPr>
        <p:txBody>
          <a:bodyPr spcFirstLastPara="1" wrap="square" lIns="91425" tIns="45700" rIns="91425" bIns="45700" anchor="t" anchorCtr="0">
            <a:noAutofit/>
          </a:bodyPr>
          <a:lstStyle/>
          <a:p>
            <a:r>
              <a:rPr lang="en-US" sz="1800" dirty="0">
                <a:latin typeface="Times New Roman" panose="02020603050405020304" pitchFamily="18" charset="0"/>
                <a:cs typeface="Times New Roman" panose="02020603050405020304" pitchFamily="18" charset="0"/>
              </a:rPr>
              <a:t>We proposed a </a:t>
            </a:r>
            <a:r>
              <a:rPr lang="en-GB" sz="1800" dirty="0">
                <a:latin typeface="Times New Roman" panose="02020603050405020304" pitchFamily="18" charset="0"/>
                <a:cs typeface="Times New Roman" panose="02020603050405020304" pitchFamily="18" charset="0"/>
              </a:rPr>
              <a:t>multistage spatial attention-based neural network for hand gesture recognition, producing a high performance for multiple datasets.</a:t>
            </a:r>
            <a:r>
              <a:rPr lang="en-US" sz="1800" dirty="0">
                <a:latin typeface="Times New Roman" panose="02020603050405020304" pitchFamily="18" charset="0"/>
                <a:cs typeface="Times New Roman" panose="02020603050405020304" pitchFamily="18" charset="0"/>
              </a:rPr>
              <a:t> </a:t>
            </a:r>
          </a:p>
          <a:p>
            <a:r>
              <a:rPr lang="en-US" sz="1800" dirty="0">
                <a:latin typeface="Times New Roman" panose="02020603050405020304" pitchFamily="18" charset="0"/>
                <a:cs typeface="Times New Roman" panose="02020603050405020304" pitchFamily="18" charset="0"/>
              </a:rPr>
              <a:t>Our proposed architecture utilizes different attention-learning models to learn the joint representation of the RGB modality. </a:t>
            </a:r>
          </a:p>
          <a:p>
            <a:r>
              <a:rPr lang="en-US" sz="1800" dirty="0">
                <a:latin typeface="Times New Roman" panose="02020603050405020304" pitchFamily="18" charset="0"/>
                <a:cs typeface="Times New Roman" panose="02020603050405020304" pitchFamily="18" charset="0"/>
              </a:rPr>
              <a:t>Our model achieved good performance compared to the existing method. </a:t>
            </a:r>
          </a:p>
          <a:p>
            <a:r>
              <a:rPr lang="en-US" sz="1800" dirty="0">
                <a:latin typeface="Times New Roman" panose="02020603050405020304" pitchFamily="18" charset="0"/>
                <a:cs typeface="Times New Roman" panose="02020603050405020304" pitchFamily="18" charset="0"/>
              </a:rPr>
              <a:t>The performance from multiple datasets proved the efficiency of the proposed model.</a:t>
            </a:r>
          </a:p>
          <a:p>
            <a:r>
              <a:rPr lang="en-US" sz="1800" dirty="0">
                <a:latin typeface="Times New Roman" panose="02020603050405020304" pitchFamily="18" charset="0"/>
                <a:cs typeface="Times New Roman" panose="02020603050405020304" pitchFamily="18" charset="0"/>
              </a:rPr>
              <a:t> In future work, we plan to extend the neural network model to support more than two modalities for hand gesture recognition with real-time implementation.</a:t>
            </a:r>
          </a:p>
        </p:txBody>
      </p:sp>
      <p:pic>
        <p:nvPicPr>
          <p:cNvPr id="421" name="Google Shape;421;p4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422" name="Google Shape;422;p45"/>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683568" y="2852936"/>
            <a:ext cx="7772400" cy="136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ja" dirty="0"/>
              <a:t>Thank you </a:t>
            </a:r>
            <a:r>
              <a:rPr lang="ja"/>
              <a:t>for </a:t>
            </a:r>
            <a:r>
              <a:rPr lang="en-US" altLang="ja" dirty="0"/>
              <a:t>your kind attention</a:t>
            </a:r>
            <a:endParaRPr dirty="0"/>
          </a:p>
        </p:txBody>
      </p:sp>
      <p:sp>
        <p:nvSpPr>
          <p:cNvPr id="437" name="Google Shape;437;p47"/>
          <p:cNvSpPr txBox="1">
            <a:spLocks noGrp="1"/>
          </p:cNvSpPr>
          <p:nvPr>
            <p:ph type="body" idx="1"/>
          </p:nvPr>
        </p:nvSpPr>
        <p:spPr>
          <a:xfrm>
            <a:off x="827584" y="4581128"/>
            <a:ext cx="7772400" cy="1500300"/>
          </a:xfrm>
          <a:prstGeom prst="rect">
            <a:avLst/>
          </a:prstGeom>
          <a:noFill/>
          <a:ln>
            <a:noFill/>
          </a:ln>
        </p:spPr>
        <p:txBody>
          <a:bodyPr spcFirstLastPara="1" wrap="square" lIns="91425" tIns="45700" rIns="91425" bIns="45700" anchor="b" anchorCtr="0">
            <a:noAutofit/>
          </a:bodyPr>
          <a:lstStyle/>
          <a:p>
            <a:pPr marL="457200" lvl="0" indent="-228600" algn="ctr" rtl="0">
              <a:lnSpc>
                <a:spcPct val="100000"/>
              </a:lnSpc>
              <a:spcBef>
                <a:spcPts val="400"/>
              </a:spcBef>
              <a:spcAft>
                <a:spcPts val="0"/>
              </a:spcAft>
              <a:buSzPts val="1300"/>
              <a:buNone/>
            </a:pPr>
            <a:endParaRPr/>
          </a:p>
        </p:txBody>
      </p:sp>
      <p:pic>
        <p:nvPicPr>
          <p:cNvPr id="438" name="Google Shape;438;p47"/>
          <p:cNvPicPr preferRelativeResize="0"/>
          <p:nvPr/>
        </p:nvPicPr>
        <p:blipFill rotWithShape="1">
          <a:blip r:embed="rId3">
            <a:alphaModFix/>
          </a:blip>
          <a:srcRect/>
          <a:stretch/>
        </p:blipFill>
        <p:spPr>
          <a:xfrm>
            <a:off x="250825" y="6381750"/>
            <a:ext cx="2160587" cy="365125"/>
          </a:xfrm>
          <a:prstGeom prst="rect">
            <a:avLst/>
          </a:prstGeom>
          <a:noFill/>
          <a:ln>
            <a:noFill/>
          </a:ln>
        </p:spPr>
      </p:pic>
      <p:pic>
        <p:nvPicPr>
          <p:cNvPr id="439" name="Google Shape;439;p47"/>
          <p:cNvPicPr preferRelativeResize="0"/>
          <p:nvPr/>
        </p:nvPicPr>
        <p:blipFill rotWithShape="1">
          <a:blip r:embed="rId4">
            <a:alphaModFix/>
          </a:blip>
          <a:srcRect/>
          <a:stretch/>
        </p:blipFill>
        <p:spPr>
          <a:xfrm>
            <a:off x="7740650" y="6199187"/>
            <a:ext cx="681037" cy="658812"/>
          </a:xfrm>
          <a:prstGeom prst="rect">
            <a:avLst/>
          </a:prstGeom>
          <a:noFill/>
          <a:ln>
            <a:noFill/>
          </a:ln>
        </p:spPr>
      </p:pic>
      <p:pic>
        <p:nvPicPr>
          <p:cNvPr id="6" name="Picture 33">
            <a:extLst>
              <a:ext uri="{FF2B5EF4-FFF2-40B4-BE49-F238E27FC236}">
                <a16:creationId xmlns:a16="http://schemas.microsoft.com/office/drawing/2014/main" id="{9414A9E6-83B9-43C3-868E-9FEA9487D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23769"/>
            <a:ext cx="9144000" cy="1434624"/>
          </a:xfrm>
          <a:prstGeom prst="rect">
            <a:avLst/>
          </a:prstGeom>
        </p:spPr>
      </p:pic>
      <p:pic>
        <p:nvPicPr>
          <p:cNvPr id="7" name="図 6">
            <a:extLst>
              <a:ext uri="{FF2B5EF4-FFF2-40B4-BE49-F238E27FC236}">
                <a16:creationId xmlns:a16="http://schemas.microsoft.com/office/drawing/2014/main" id="{6D138CA2-74B4-45CA-94C2-783CBEEA2258}"/>
              </a:ext>
            </a:extLst>
          </p:cNvPr>
          <p:cNvPicPr>
            <a:picLocks noChangeAspect="1"/>
          </p:cNvPicPr>
          <p:nvPr/>
        </p:nvPicPr>
        <p:blipFill>
          <a:blip r:embed="rId6"/>
          <a:stretch>
            <a:fillRect/>
          </a:stretch>
        </p:blipFill>
        <p:spPr>
          <a:xfrm>
            <a:off x="3817945" y="-3327"/>
            <a:ext cx="5326055" cy="8285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10242"/>
          <p:cNvSpPr>
            <a:spLocks noGrp="1" noChangeArrowheads="1"/>
          </p:cNvSpPr>
          <p:nvPr>
            <p:ph type="ctrTitle"/>
          </p:nvPr>
        </p:nvSpPr>
        <p:spPr>
          <a:xfrm>
            <a:off x="430696" y="452582"/>
            <a:ext cx="8375374" cy="4154879"/>
          </a:xfrm>
        </p:spPr>
        <p:txBody>
          <a:bodyPr>
            <a:noAutofit/>
          </a:bodyPr>
          <a:lstStyle/>
          <a:p>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r>
              <a:rPr lang="en-US" altLang="ja-JP" sz="4400" b="1" dirty="0">
                <a:latin typeface="Arial Black" panose="020B0A04020102020204" pitchFamily="34" charset="0"/>
              </a:rPr>
              <a:t>Vision Computing Platform</a:t>
            </a:r>
            <a:br>
              <a:rPr lang="en-US" altLang="ja-JP" sz="4400" b="1" dirty="0">
                <a:latin typeface="Arial Black" panose="020B0A04020102020204" pitchFamily="34" charset="0"/>
              </a:rPr>
            </a:br>
            <a:r>
              <a:rPr lang="en-US" altLang="ja-JP" sz="4400" b="1" dirty="0">
                <a:latin typeface="Arial Black" panose="020B0A04020102020204" pitchFamily="34" charset="0"/>
              </a:rPr>
              <a:t>Cluster</a:t>
            </a:r>
            <a:br>
              <a:rPr lang="en-US" altLang="ja-JP" sz="4800" b="1" dirty="0">
                <a:latin typeface="Arial Black" panose="020B0A04020102020204" pitchFamily="34" charset="0"/>
              </a:rPr>
            </a:br>
            <a:br>
              <a:rPr lang="en-US" altLang="ja-JP" sz="4000" b="1" dirty="0"/>
            </a:br>
            <a:endParaRPr lang="en-US" altLang="ja-JP" sz="4246" b="1" dirty="0">
              <a:effectLst>
                <a:outerShdw blurRad="38100" dist="38100" dir="2700000" algn="tl">
                  <a:srgbClr val="000000">
                    <a:alpha val="43137"/>
                  </a:srgbClr>
                </a:outerShdw>
              </a:effectLst>
              <a:latin typeface="+mn-lt"/>
              <a:ea typeface="MS Mincho" pitchFamily="49" charset="-128"/>
            </a:endParaRPr>
          </a:p>
        </p:txBody>
      </p:sp>
      <p:sp>
        <p:nvSpPr>
          <p:cNvPr id="6" name="Rectangle 10250"/>
          <p:cNvSpPr>
            <a:spLocks noChangeArrowheads="1"/>
          </p:cNvSpPr>
          <p:nvPr/>
        </p:nvSpPr>
        <p:spPr bwMode="auto">
          <a:xfrm>
            <a:off x="2260545" y="5064661"/>
            <a:ext cx="4800600" cy="170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27" tIns="47613" rIns="95227" bIns="47613"/>
          <a:lstStyle/>
          <a:p>
            <a:pPr marL="0" marR="0" lvl="0" indent="0" algn="ctr" defTabSz="804668" rtl="0" eaLnBrk="1" fontAlgn="base" latinLnBrk="0" hangingPunct="1">
              <a:lnSpc>
                <a:spcPct val="90000"/>
              </a:lnSpc>
              <a:spcBef>
                <a:spcPct val="20000"/>
              </a:spcBef>
              <a:spcAft>
                <a:spcPct val="0"/>
              </a:spcAft>
              <a:buClrTx/>
              <a:buSzTx/>
              <a:buFontTx/>
              <a:buNone/>
              <a:tabLst/>
              <a:defRPr/>
            </a:pPr>
            <a:r>
              <a:rPr kumimoji="0" lang="en-US" altLang="ja-JP" sz="1569" b="0" i="0" u="none" strike="noStrike" kern="1200" cap="none" spc="0" normalizeH="0" baseline="0" noProof="0" dirty="0">
                <a:ln>
                  <a:noFill/>
                </a:ln>
                <a:solidFill>
                  <a:srgbClr val="000000"/>
                </a:solidFill>
                <a:effectLst/>
                <a:uLnTx/>
                <a:uFillTx/>
                <a:latin typeface="Tahoma" pitchFamily="34" charset="0"/>
                <a:ea typeface="MS Mincho" pitchFamily="49" charset="-128"/>
                <a:cs typeface="Arial"/>
                <a:sym typeface="Arial"/>
              </a:rPr>
              <a:t>Principal Investigator: </a:t>
            </a:r>
            <a:r>
              <a:rPr kumimoji="0" lang="en-US" altLang="ja-JP" sz="1569"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34" charset="-128"/>
                <a:cs typeface="Arial"/>
                <a:sym typeface="Arial"/>
              </a:rPr>
              <a:t>Dr. </a:t>
            </a:r>
            <a:r>
              <a:rPr kumimoji="0" lang="en-US" altLang="ja-JP" sz="1569" b="1" i="0" u="none" strike="noStrike" kern="1200" cap="none" spc="0" normalizeH="0" baseline="0" noProof="0" dirty="0" err="1">
                <a:ln>
                  <a:noFill/>
                </a:ln>
                <a:solidFill>
                  <a:srgbClr val="030307"/>
                </a:solidFill>
                <a:effectLst/>
                <a:uLnTx/>
                <a:uFillTx/>
                <a:latin typeface="Tahoma" pitchFamily="34" charset="0"/>
                <a:ea typeface="ＭＳ Ｐゴシック" panose="020B0600070205080204" pitchFamily="34" charset="-128"/>
                <a:cs typeface="Arial"/>
                <a:sym typeface="Arial"/>
              </a:rPr>
              <a:t>Jungpil</a:t>
            </a:r>
            <a:r>
              <a:rPr kumimoji="0" lang="en-US" altLang="ja-JP" sz="1569"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34" charset="-128"/>
                <a:cs typeface="Arial"/>
                <a:sym typeface="Arial"/>
              </a:rPr>
              <a:t> SHIN</a:t>
            </a:r>
          </a:p>
          <a:p>
            <a:pPr marL="0" marR="0" lvl="0" indent="0" algn="ctr" defTabSz="804668" rtl="0" eaLnBrk="1" fontAlgn="base" latinLnBrk="0" hangingPunct="1">
              <a:lnSpc>
                <a:spcPct val="90000"/>
              </a:lnSpc>
              <a:spcBef>
                <a:spcPct val="20000"/>
              </a:spcBef>
              <a:spcAft>
                <a:spcPct val="0"/>
              </a:spcAft>
              <a:buClrTx/>
              <a:buSzTx/>
              <a:buFontTx/>
              <a:buNone/>
              <a:tabLst/>
              <a:defRPr/>
            </a:pPr>
            <a: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t>Pattern  Processing  Lab.</a:t>
            </a:r>
            <a:b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br>
            <a: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t>The University of AIZU, JAPAN</a:t>
            </a:r>
            <a:br>
              <a:rPr kumimoji="0" lang="en-US" altLang="ja-JP" sz="1569"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a:sym typeface="Arial"/>
              </a:rPr>
            </a:br>
            <a:r>
              <a:rPr kumimoji="0" lang="en-US" altLang="ja-JP" sz="1292"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a:sym typeface="Arial"/>
              </a:rPr>
              <a:t> </a:t>
            </a:r>
            <a:r>
              <a:rPr kumimoji="0" lang="en-US" altLang="ja-JP" sz="1569"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Microsoft Sans Serif" pitchFamily="34" charset="0"/>
                <a:sym typeface="Arial"/>
              </a:rPr>
              <a:t>E-mail:</a:t>
            </a:r>
            <a:r>
              <a:rPr kumimoji="0" lang="en-US" altLang="ja-JP" sz="1569" b="1" i="0" u="none" strike="noStrike" kern="1200" cap="none" spc="0" normalizeH="0" baseline="0" noProof="0" dirty="0">
                <a:ln>
                  <a:noFill/>
                </a:ln>
                <a:solidFill>
                  <a:srgbClr val="000000"/>
                </a:solidFill>
                <a:effectLst/>
                <a:uLnTx/>
                <a:uFillTx/>
                <a:latin typeface="Microsoft Sans Serif" pitchFamily="34" charset="0"/>
                <a:ea typeface="ＭＳ Ｐゴシック" panose="020B0600070205080204" pitchFamily="34" charset="-128"/>
                <a:cs typeface="Microsoft Sans Serif" pitchFamily="34" charset="0"/>
                <a:sym typeface="Arial"/>
              </a:rPr>
              <a:t> </a:t>
            </a:r>
            <a:r>
              <a:rPr kumimoji="0" lang="en-US" altLang="ja-JP" sz="1569" b="1" i="0" u="none" strike="noStrike" kern="1200" cap="none" spc="0" normalizeH="0" baseline="0" noProof="0" dirty="0">
                <a:ln>
                  <a:noFill/>
                </a:ln>
                <a:solidFill>
                  <a:srgbClr val="990000"/>
                </a:solidFill>
                <a:effectLst/>
                <a:uLnTx/>
                <a:uFillTx/>
                <a:latin typeface="Monotype Corsiva" pitchFamily="66" charset="0"/>
                <a:ea typeface="ＭＳ Ｐゴシック" panose="020B0600070205080204" pitchFamily="34" charset="-128"/>
                <a:cs typeface="Arial"/>
                <a:sym typeface="Arial"/>
              </a:rPr>
              <a:t>jpshin@u-aizu.ac.jp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698" y="127590"/>
            <a:ext cx="680778" cy="658042"/>
          </a:xfrm>
          <a:prstGeom prst="rect">
            <a:avLst/>
          </a:prstGeom>
        </p:spPr>
      </p:pic>
      <p:sp>
        <p:nvSpPr>
          <p:cNvPr id="2" name="正方形/長方形 1">
            <a:extLst>
              <a:ext uri="{FF2B5EF4-FFF2-40B4-BE49-F238E27FC236}">
                <a16:creationId xmlns:a16="http://schemas.microsoft.com/office/drawing/2014/main" id="{ABCC6251-7F74-43D6-9849-05F477B0FE63}"/>
              </a:ext>
            </a:extLst>
          </p:cNvPr>
          <p:cNvSpPr/>
          <p:nvPr/>
        </p:nvSpPr>
        <p:spPr>
          <a:xfrm>
            <a:off x="-4046301" y="4774992"/>
            <a:ext cx="40463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2000" b="1" i="0" u="none" strike="noStrike" kern="0" cap="none" spc="0" normalizeH="0" baseline="0" noProof="0" dirty="0">
                <a:ln>
                  <a:noFill/>
                </a:ln>
                <a:solidFill>
                  <a:srgbClr val="000000"/>
                </a:solidFill>
                <a:effectLst/>
                <a:uLnTx/>
                <a:uFillTx/>
                <a:latin typeface="Arial"/>
                <a:cs typeface="Arial"/>
                <a:sym typeface="Arial"/>
              </a:rPr>
              <a:t>Research Power Reinforcement</a:t>
            </a:r>
            <a:endParaRPr kumimoji="0" lang="ja-JP" altLang="en-US"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9009948"/>
      </p:ext>
    </p:extLst>
  </p:cSld>
  <p:clrMapOvr>
    <a:masterClrMapping/>
  </p:clrMapOvr>
  <mc:AlternateContent xmlns:mc="http://schemas.openxmlformats.org/markup-compatibility/2006" xmlns:p14="http://schemas.microsoft.com/office/powerpoint/2010/main">
    <mc:Choice Requires="p14">
      <p:transition spd="slow" p14:dur="2000" advTm="23696"/>
    </mc:Choice>
    <mc:Fallback xmlns="">
      <p:transition spd="slow" advTm="23696"/>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B2242CD7-76A8-4536-B04D-A6DBB4659588}"/>
              </a:ext>
            </a:extLst>
          </p:cNvPr>
          <p:cNvGrpSpPr/>
          <p:nvPr/>
        </p:nvGrpSpPr>
        <p:grpSpPr>
          <a:xfrm>
            <a:off x="4215353" y="1570593"/>
            <a:ext cx="4910390" cy="4818422"/>
            <a:chOff x="1001237" y="4802240"/>
            <a:chExt cx="4910390" cy="4818422"/>
          </a:xfrm>
        </p:grpSpPr>
        <p:pic>
          <p:nvPicPr>
            <p:cNvPr id="11" name="図 10">
              <a:extLst>
                <a:ext uri="{FF2B5EF4-FFF2-40B4-BE49-F238E27FC236}">
                  <a16:creationId xmlns:a16="http://schemas.microsoft.com/office/drawing/2014/main" id="{8D7028F0-08D3-45D5-9271-B9E664C95E13}"/>
                </a:ext>
              </a:extLst>
            </p:cNvPr>
            <p:cNvPicPr>
              <a:picLocks noChangeAspect="1"/>
            </p:cNvPicPr>
            <p:nvPr/>
          </p:nvPicPr>
          <p:blipFill>
            <a:blip r:embed="rId3"/>
            <a:stretch>
              <a:fillRect/>
            </a:stretch>
          </p:blipFill>
          <p:spPr>
            <a:xfrm>
              <a:off x="1001237" y="4802240"/>
              <a:ext cx="4910390" cy="4735961"/>
            </a:xfrm>
            <a:prstGeom prst="rect">
              <a:avLst/>
            </a:prstGeom>
          </p:spPr>
        </p:pic>
        <p:sp>
          <p:nvSpPr>
            <p:cNvPr id="12" name="正方形/長方形 11">
              <a:extLst>
                <a:ext uri="{FF2B5EF4-FFF2-40B4-BE49-F238E27FC236}">
                  <a16:creationId xmlns:a16="http://schemas.microsoft.com/office/drawing/2014/main" id="{08E31454-9580-44F5-93E1-6930FC4C59DE}"/>
                </a:ext>
              </a:extLst>
            </p:cNvPr>
            <p:cNvSpPr/>
            <p:nvPr/>
          </p:nvSpPr>
          <p:spPr>
            <a:xfrm>
              <a:off x="1001237" y="9445798"/>
              <a:ext cx="4910390" cy="17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87" name="Google Shape;1087;p4"/>
          <p:cNvSpPr txBox="1">
            <a:spLocks noGrp="1"/>
          </p:cNvSpPr>
          <p:nvPr>
            <p:ph type="ctrTitle"/>
          </p:nvPr>
        </p:nvSpPr>
        <p:spPr>
          <a:xfrm>
            <a:off x="0" y="-2913"/>
            <a:ext cx="9144000" cy="1083154"/>
          </a:xfrm>
          <a:prstGeom prst="rect">
            <a:avLst/>
          </a:prstGeom>
          <a:solidFill>
            <a:schemeClr val="accent1"/>
          </a:solidFill>
          <a:ln>
            <a:noFill/>
          </a:ln>
        </p:spPr>
        <p:txBody>
          <a:bodyPr spcFirstLastPara="1" wrap="square" lIns="91425" tIns="45700" rIns="91425" bIns="45700" anchor="ctr" anchorCtr="0">
            <a:noAutofit/>
          </a:bodyPr>
          <a:lstStyle/>
          <a:p>
            <a:pPr algn="l">
              <a:buClr>
                <a:srgbClr val="FFC000"/>
              </a:buClr>
              <a:buSzPts val="2400"/>
            </a:pPr>
            <a:r>
              <a:rPr lang="en-US" altLang="ja-JP" sz="3600" b="1" dirty="0">
                <a:solidFill>
                  <a:srgbClr val="FFFF00"/>
                </a:solidFill>
                <a:latin typeface="Cambria Math"/>
                <a:ea typeface="Cambria Math"/>
                <a:sym typeface="Cambria Math"/>
              </a:rPr>
              <a:t>Vision Computing Platform Cluster</a:t>
            </a:r>
            <a:br>
              <a:rPr lang="en-US" altLang="ja-JP" sz="3600" b="1" dirty="0">
                <a:solidFill>
                  <a:srgbClr val="FFFF00"/>
                </a:solidFill>
                <a:latin typeface="Cambria Math"/>
                <a:ea typeface="Cambria Math"/>
                <a:sym typeface="Cambria Math"/>
              </a:rPr>
            </a:br>
            <a:r>
              <a:rPr lang="en-US" altLang="ja-JP" sz="3200" b="1" dirty="0">
                <a:solidFill>
                  <a:srgbClr val="FFFF00"/>
                </a:solidFill>
                <a:latin typeface="Cambria Math"/>
                <a:ea typeface="Cambria Math"/>
                <a:sym typeface="Cambria Math"/>
              </a:rPr>
              <a:t>(Shin, </a:t>
            </a:r>
            <a:r>
              <a:rPr lang="en-US" altLang="ja-JP" sz="3200" b="1" dirty="0" err="1">
                <a:solidFill>
                  <a:srgbClr val="FFFF00"/>
                </a:solidFill>
                <a:latin typeface="Cambria Math"/>
                <a:ea typeface="Cambria Math"/>
                <a:sym typeface="Cambria Math"/>
              </a:rPr>
              <a:t>Okuyama</a:t>
            </a:r>
            <a:r>
              <a:rPr lang="en-US" altLang="ja-JP" sz="3200" b="1" dirty="0">
                <a:solidFill>
                  <a:srgbClr val="FFFF00"/>
                </a:solidFill>
                <a:latin typeface="Cambria Math"/>
                <a:ea typeface="Cambria Math"/>
                <a:sym typeface="Cambria Math"/>
              </a:rPr>
              <a:t>, Tomioka, Nishimura, </a:t>
            </a:r>
            <a:r>
              <a:rPr lang="en-US" altLang="ja-JP" sz="3200" b="1" dirty="0" err="1">
                <a:solidFill>
                  <a:srgbClr val="FFFF00"/>
                </a:solidFill>
                <a:latin typeface="Cambria Math"/>
                <a:ea typeface="Cambria Math"/>
                <a:sym typeface="Cambria Math"/>
              </a:rPr>
              <a:t>Asai</a:t>
            </a:r>
            <a:r>
              <a:rPr lang="en-US" altLang="ja-JP" sz="3200" b="1" dirty="0">
                <a:solidFill>
                  <a:srgbClr val="FFFF00"/>
                </a:solidFill>
                <a:latin typeface="Cambria Math"/>
                <a:ea typeface="Cambria Math"/>
                <a:sym typeface="Cambria Math"/>
              </a:rPr>
              <a:t>, Suzuki)</a:t>
            </a:r>
            <a:endParaRPr sz="3600" b="1" dirty="0">
              <a:solidFill>
                <a:srgbClr val="FFFF00"/>
              </a:solidFill>
              <a:latin typeface="Cambria Math"/>
              <a:ea typeface="Cambria Math"/>
            </a:endParaRPr>
          </a:p>
        </p:txBody>
      </p:sp>
      <p:sp>
        <p:nvSpPr>
          <p:cNvPr id="24" name="Rectangle 3"/>
          <p:cNvSpPr>
            <a:spLocks noGrp="1" noChangeArrowheads="1"/>
          </p:cNvSpPr>
          <p:nvPr/>
        </p:nvSpPr>
        <p:spPr>
          <a:xfrm>
            <a:off x="-96030" y="1080241"/>
            <a:ext cx="3976052" cy="582475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0" lvl="0" indent="-152400" algn="just" defTabSz="457200">
              <a:buClr>
                <a:prstClr val="black"/>
              </a:buClr>
              <a:buNone/>
              <a:defRPr/>
            </a:pPr>
            <a:r>
              <a:rPr kumimoji="0" lang="en-US" altLang="ja-JP" sz="1600" b="0" i="0" u="none" strike="noStrike" kern="1200" cap="none" spc="0" normalizeH="0" baseline="0" noProof="0" dirty="0">
                <a:ln>
                  <a:noFill/>
                </a:ln>
                <a:solidFill>
                  <a:srgbClr val="CC0000"/>
                </a:solidFill>
                <a:effectLst/>
                <a:uLnTx/>
                <a:uFillTx/>
                <a:latin typeface="Tahoma" pitchFamily="34" charset="0"/>
                <a:cs typeface="Calibri"/>
                <a:sym typeface="Calibri"/>
              </a:rPr>
              <a:t>The </a:t>
            </a:r>
            <a:r>
              <a:rPr lang="en-US" altLang="ja-JP" sz="1600" kern="1200" dirty="0">
                <a:solidFill>
                  <a:srgbClr val="CC0000"/>
                </a:solidFill>
                <a:latin typeface="Tahoma" pitchFamily="34" charset="0"/>
              </a:rPr>
              <a:t>Purpose of Cluster-Project :</a:t>
            </a:r>
            <a:endParaRPr kumimoji="0" lang="en-US" altLang="ja-JP" sz="1600" b="0" i="0" u="none" strike="noStrike" kern="1200" cap="none" spc="0" normalizeH="0" baseline="0" noProof="0" dirty="0">
              <a:ln>
                <a:noFill/>
              </a:ln>
              <a:solidFill>
                <a:srgbClr val="CC0000"/>
              </a:solidFill>
              <a:effectLst/>
              <a:uLnTx/>
              <a:uFillTx/>
              <a:latin typeface="Tahoma" pitchFamily="34" charset="0"/>
              <a:cs typeface="Calibri"/>
              <a:sym typeface="Calibri"/>
            </a:endParaRP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The mission of this cluster is to develop and improve strategies to enhance collaboration and interaction on the research topics, such as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pattern recognition, human-computer interaction, computer vision and image processing, computer graphics, and embedded systems</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 </a:t>
            </a: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This group conducts research and development of algorithms for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control and decision making</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 using the functionality of DNN, and images and videos are considered as input.</a:t>
            </a: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The research plan relies on novel interactions, mixed realities, visualizations, and collaborative technologies to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promote HCI and autonomous driving</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a:t>
            </a:r>
            <a:endParaRPr kumimoji="0" lang="en-US" altLang="ja-JP" sz="400" b="0" i="0" u="none" strike="noStrike" kern="1200" cap="none" spc="0" normalizeH="0" baseline="0" noProof="0" dirty="0">
              <a:ln>
                <a:noFill/>
              </a:ln>
              <a:solidFill>
                <a:srgbClr val="CC0000"/>
              </a:solidFill>
              <a:effectLst/>
              <a:uLnTx/>
              <a:uFillTx/>
              <a:latin typeface="Tahoma" pitchFamily="34" charset="0"/>
              <a:cs typeface="Calibri"/>
              <a:sym typeface="Calibri"/>
            </a:endParaRPr>
          </a:p>
        </p:txBody>
      </p:sp>
      <p:sp>
        <p:nvSpPr>
          <p:cNvPr id="3" name="正方形/長方形 2"/>
          <p:cNvSpPr/>
          <p:nvPr/>
        </p:nvSpPr>
        <p:spPr>
          <a:xfrm>
            <a:off x="-96030" y="7204798"/>
            <a:ext cx="924003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Cambria Math"/>
                <a:cs typeface="Arial" panose="020B0604020202020204" pitchFamily="34" charset="0"/>
                <a:sym typeface="Cambria Math"/>
              </a:rPr>
              <a:t>Vision Computing Platform Cluster (Shin, Okuyama, Tomioka)</a:t>
            </a:r>
            <a:endParaRPr kumimoji="0"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6" name="テキスト ボックス 5">
            <a:extLst>
              <a:ext uri="{FF2B5EF4-FFF2-40B4-BE49-F238E27FC236}">
                <a16:creationId xmlns:a16="http://schemas.microsoft.com/office/drawing/2014/main" id="{FAA92981-0090-4FE9-9626-2A5D490D6922}"/>
              </a:ext>
            </a:extLst>
          </p:cNvPr>
          <p:cNvSpPr txBox="1"/>
          <p:nvPr/>
        </p:nvSpPr>
        <p:spPr>
          <a:xfrm>
            <a:off x="5608320" y="1257300"/>
            <a:ext cx="2159540" cy="2308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Human Computer Interaction</a:t>
            </a:r>
            <a:endParaRPr lang="ja-JP" altLang="en-US" dirty="0"/>
          </a:p>
        </p:txBody>
      </p:sp>
      <p:sp>
        <p:nvSpPr>
          <p:cNvPr id="7" name="テキスト ボックス 6">
            <a:extLst>
              <a:ext uri="{FF2B5EF4-FFF2-40B4-BE49-F238E27FC236}">
                <a16:creationId xmlns:a16="http://schemas.microsoft.com/office/drawing/2014/main" id="{7748A5F9-D836-4227-9F3F-A287EC675CDB}"/>
              </a:ext>
            </a:extLst>
          </p:cNvPr>
          <p:cNvSpPr txBox="1"/>
          <p:nvPr/>
        </p:nvSpPr>
        <p:spPr>
          <a:xfrm>
            <a:off x="3880022" y="2930506"/>
            <a:ext cx="1286338" cy="5078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p>
            <a:pPr algn="ctr"/>
            <a:r>
              <a:rPr lang="en-US" altLang="ja-JP" sz="900" b="1" dirty="0">
                <a:solidFill>
                  <a:schemeClr val="bg1"/>
                </a:solidFill>
                <a:latin typeface="メイリオ" panose="020B0604030504040204" pitchFamily="50" charset="-128"/>
                <a:ea typeface="メイリオ" panose="020B0604030504040204" pitchFamily="50" charset="-128"/>
              </a:rPr>
              <a:t>Image Processing</a:t>
            </a:r>
          </a:p>
          <a:p>
            <a:pPr algn="ctr"/>
            <a:r>
              <a:rPr lang="en-US" altLang="ja-JP" sz="900" b="1" dirty="0">
                <a:solidFill>
                  <a:schemeClr val="bg1"/>
                </a:solidFill>
                <a:latin typeface="メイリオ" panose="020B0604030504040204" pitchFamily="50" charset="-128"/>
                <a:ea typeface="メイリオ" panose="020B0604030504040204" pitchFamily="50" charset="-128"/>
              </a:rPr>
              <a:t>Pattern Recognition</a:t>
            </a:r>
          </a:p>
          <a:p>
            <a:pPr algn="ctr"/>
            <a:r>
              <a:rPr lang="en-US" altLang="ja-JP" sz="900" b="1" dirty="0">
                <a:solidFill>
                  <a:schemeClr val="bg1"/>
                </a:solidFill>
                <a:latin typeface="メイリオ" panose="020B0604030504040204" pitchFamily="50" charset="-128"/>
                <a:ea typeface="メイリオ" panose="020B0604030504040204" pitchFamily="50" charset="-128"/>
              </a:rPr>
              <a:t>Computer Vision</a:t>
            </a:r>
          </a:p>
        </p:txBody>
      </p:sp>
      <p:sp>
        <p:nvSpPr>
          <p:cNvPr id="8" name="テキスト ボックス 7">
            <a:extLst>
              <a:ext uri="{FF2B5EF4-FFF2-40B4-BE49-F238E27FC236}">
                <a16:creationId xmlns:a16="http://schemas.microsoft.com/office/drawing/2014/main" id="{5D6A1528-BE69-468A-8949-AC364CE5A515}"/>
              </a:ext>
            </a:extLst>
          </p:cNvPr>
          <p:cNvSpPr txBox="1"/>
          <p:nvPr/>
        </p:nvSpPr>
        <p:spPr>
          <a:xfrm>
            <a:off x="7970520" y="2973070"/>
            <a:ext cx="1096287" cy="3693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Embedded System</a:t>
            </a:r>
            <a:endParaRPr lang="ja-JP" altLang="en-US" dirty="0"/>
          </a:p>
        </p:txBody>
      </p:sp>
      <p:sp>
        <p:nvSpPr>
          <p:cNvPr id="9" name="テキスト ボックス 8">
            <a:extLst>
              <a:ext uri="{FF2B5EF4-FFF2-40B4-BE49-F238E27FC236}">
                <a16:creationId xmlns:a16="http://schemas.microsoft.com/office/drawing/2014/main" id="{18F1F9D7-AEC0-4D19-A464-314FA510698F}"/>
              </a:ext>
            </a:extLst>
          </p:cNvPr>
          <p:cNvSpPr txBox="1"/>
          <p:nvPr/>
        </p:nvSpPr>
        <p:spPr>
          <a:xfrm>
            <a:off x="8382701" y="4568529"/>
            <a:ext cx="722206" cy="3693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RPr/>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Computer Graphics</a:t>
            </a:r>
            <a:endParaRPr lang="ja-JP" altLang="en-US" dirty="0"/>
          </a:p>
        </p:txBody>
      </p:sp>
    </p:spTree>
    <p:extLst>
      <p:ext uri="{BB962C8B-B14F-4D97-AF65-F5344CB8AC3E}">
        <p14:creationId xmlns:p14="http://schemas.microsoft.com/office/powerpoint/2010/main" val="2407689553"/>
      </p:ext>
    </p:extLst>
  </p:cSld>
  <p:clrMapOvr>
    <a:masterClrMapping/>
  </p:clrMapOvr>
  <mc:AlternateContent xmlns:mc="http://schemas.openxmlformats.org/markup-compatibility/2006" xmlns:p14="http://schemas.microsoft.com/office/powerpoint/2010/main">
    <mc:Choice Requires="p14">
      <p:transition spd="slow" p14:dur="2000" advTm="52838"/>
    </mc:Choice>
    <mc:Fallback xmlns="">
      <p:transition spd="slow" advTm="52838"/>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76"/>
        <p:cNvGrpSpPr/>
        <p:nvPr/>
      </p:nvGrpSpPr>
      <p:grpSpPr>
        <a:xfrm>
          <a:off x="0" y="0"/>
          <a:ext cx="0" cy="0"/>
          <a:chOff x="0" y="0"/>
          <a:chExt cx="0" cy="0"/>
        </a:xfrm>
      </p:grpSpPr>
      <p:sp>
        <p:nvSpPr>
          <p:cNvPr id="1087" name="Google Shape;1087;p4"/>
          <p:cNvSpPr txBox="1">
            <a:spLocks noGrp="1"/>
          </p:cNvSpPr>
          <p:nvPr>
            <p:ph type="ctrTitle"/>
          </p:nvPr>
        </p:nvSpPr>
        <p:spPr>
          <a:xfrm>
            <a:off x="0" y="-2913"/>
            <a:ext cx="9144000" cy="1083154"/>
          </a:xfrm>
          <a:prstGeom prst="rect">
            <a:avLst/>
          </a:prstGeom>
          <a:solidFill>
            <a:schemeClr val="accent1"/>
          </a:solidFill>
          <a:ln>
            <a:noFill/>
          </a:ln>
        </p:spPr>
        <p:txBody>
          <a:bodyPr spcFirstLastPara="1" wrap="square" lIns="91425" tIns="45700" rIns="91425" bIns="45700" anchor="ctr" anchorCtr="0">
            <a:noAutofit/>
          </a:bodyPr>
          <a:lstStyle/>
          <a:p>
            <a:pPr algn="l">
              <a:buClr>
                <a:srgbClr val="FFC000"/>
              </a:buClr>
              <a:buSzPts val="2400"/>
            </a:pPr>
            <a:r>
              <a:rPr lang="en-US" altLang="ja-JP" sz="3600" b="1" dirty="0">
                <a:solidFill>
                  <a:srgbClr val="FFFF00"/>
                </a:solidFill>
                <a:latin typeface="Cambria Math"/>
                <a:ea typeface="Cambria Math"/>
                <a:sym typeface="Cambria Math"/>
              </a:rPr>
              <a:t>Vision Computing Platform Cluster</a:t>
            </a:r>
            <a:br>
              <a:rPr lang="en-US" altLang="ja-JP" sz="3600" b="1" dirty="0">
                <a:solidFill>
                  <a:srgbClr val="FFFF00"/>
                </a:solidFill>
                <a:latin typeface="Cambria Math"/>
                <a:ea typeface="Cambria Math"/>
                <a:sym typeface="Cambria Math"/>
              </a:rPr>
            </a:br>
            <a:r>
              <a:rPr lang="en-US" altLang="ja-JP" sz="3200" b="1" dirty="0">
                <a:solidFill>
                  <a:srgbClr val="FFFF00"/>
                </a:solidFill>
                <a:latin typeface="Cambria Math"/>
                <a:ea typeface="Cambria Math"/>
                <a:sym typeface="Cambria Math"/>
              </a:rPr>
              <a:t>(Shin, </a:t>
            </a:r>
            <a:r>
              <a:rPr lang="en-US" altLang="ja-JP" sz="3200" b="1" dirty="0" err="1">
                <a:solidFill>
                  <a:srgbClr val="FFFF00"/>
                </a:solidFill>
                <a:latin typeface="Cambria Math"/>
                <a:ea typeface="Cambria Math"/>
                <a:sym typeface="Cambria Math"/>
              </a:rPr>
              <a:t>Okuyama</a:t>
            </a:r>
            <a:r>
              <a:rPr lang="en-US" altLang="ja-JP" sz="3200" b="1" dirty="0">
                <a:solidFill>
                  <a:srgbClr val="FFFF00"/>
                </a:solidFill>
                <a:latin typeface="Cambria Math"/>
                <a:ea typeface="Cambria Math"/>
                <a:sym typeface="Cambria Math"/>
              </a:rPr>
              <a:t>, Tomioka, Nishimura, </a:t>
            </a:r>
            <a:r>
              <a:rPr lang="en-US" altLang="ja-JP" sz="3200" b="1" dirty="0" err="1">
                <a:solidFill>
                  <a:srgbClr val="FFFF00"/>
                </a:solidFill>
                <a:latin typeface="Cambria Math"/>
                <a:ea typeface="Cambria Math"/>
                <a:sym typeface="Cambria Math"/>
              </a:rPr>
              <a:t>Asai</a:t>
            </a:r>
            <a:r>
              <a:rPr lang="en-US" altLang="ja-JP" sz="3200" b="1" dirty="0">
                <a:solidFill>
                  <a:srgbClr val="FFFF00"/>
                </a:solidFill>
                <a:latin typeface="Cambria Math"/>
                <a:ea typeface="Cambria Math"/>
                <a:sym typeface="Cambria Math"/>
              </a:rPr>
              <a:t>, Suzuki)</a:t>
            </a:r>
            <a:endParaRPr sz="3600" b="1" dirty="0">
              <a:solidFill>
                <a:srgbClr val="FFFF00"/>
              </a:solidFill>
              <a:latin typeface="Cambria Math"/>
              <a:ea typeface="Cambria Math"/>
            </a:endParaRPr>
          </a:p>
        </p:txBody>
      </p:sp>
      <p:sp>
        <p:nvSpPr>
          <p:cNvPr id="7" name="Rectangle 3">
            <a:extLst>
              <a:ext uri="{FF2B5EF4-FFF2-40B4-BE49-F238E27FC236}">
                <a16:creationId xmlns:a16="http://schemas.microsoft.com/office/drawing/2014/main" id="{7B33571C-68CB-4D0A-B57A-3113CEEB8036}"/>
              </a:ext>
            </a:extLst>
          </p:cNvPr>
          <p:cNvSpPr>
            <a:spLocks noGrp="1" noChangeArrowheads="1"/>
          </p:cNvSpPr>
          <p:nvPr/>
        </p:nvSpPr>
        <p:spPr>
          <a:xfrm>
            <a:off x="0" y="1080241"/>
            <a:ext cx="4641363" cy="56253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marR="0" lvl="0" indent="-342900" algn="l" defTabSz="457200"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1" i="0" u="none" strike="noStrike" kern="1200" cap="none" spc="0" normalizeH="0" baseline="0" noProof="0" dirty="0">
                <a:ln>
                  <a:noFill/>
                </a:ln>
                <a:solidFill>
                  <a:srgbClr val="CC0000"/>
                </a:solidFill>
                <a:effectLst/>
                <a:uLnTx/>
                <a:uFillTx/>
                <a:latin typeface="Tahoma" pitchFamily="34" charset="0"/>
                <a:cs typeface="Calibri"/>
                <a:sym typeface="Calibri"/>
              </a:rPr>
              <a:t>Role of each member;</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1)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SHIN, </a:t>
            </a:r>
            <a:r>
              <a:rPr kumimoji="0" lang="en-US" altLang="ja-JP" sz="1800" b="1" i="0" u="none" strike="noStrike" kern="1200" cap="none" spc="0" normalizeH="0" baseline="0" noProof="0" dirty="0" err="1">
                <a:ln>
                  <a:noFill/>
                </a:ln>
                <a:solidFill>
                  <a:prstClr val="black"/>
                </a:solidFill>
                <a:effectLst/>
                <a:uLnTx/>
                <a:uFillTx/>
                <a:latin typeface="Calibri"/>
                <a:cs typeface="Calibri"/>
                <a:sym typeface="Calibri"/>
              </a:rPr>
              <a:t>Jungpil</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Coordinator, Implementation and test of applications</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2)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OKUYAMA, Yuichi</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Maintaining estimation and automatic    control, optimization of the networks, </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3)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TOMIOKA, Yoichi</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Acceleration of vision applications</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4)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NISHIMURA Satoshi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Implementation of Image Generation.</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5)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SUZUKI Taro</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Implementation of HCI network in differentiable functional language.</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6)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ASAI Nobuyoshi</a:t>
            </a:r>
            <a:r>
              <a:rPr kumimoji="0" lang="ja-JP" altLang="ja-JP" sz="1800" b="0"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Experiment of proposed(optimized) network.</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endParaRPr kumimoji="0" lang="ja-JP" altLang="ja-JP" sz="1600" b="0" i="0" u="none" strike="noStrike" kern="1200" cap="none" spc="0" normalizeH="0" baseline="0" noProof="0" dirty="0">
              <a:ln>
                <a:noFill/>
              </a:ln>
              <a:solidFill>
                <a:prstClr val="black"/>
              </a:solidFill>
              <a:effectLst/>
              <a:uLnTx/>
              <a:uFillTx/>
              <a:latin typeface="Calibri"/>
              <a:cs typeface="Calibri"/>
              <a:sym typeface="Calibri"/>
            </a:endParaRPr>
          </a:p>
        </p:txBody>
      </p:sp>
      <p:sp>
        <p:nvSpPr>
          <p:cNvPr id="9" name="Rectangle 3">
            <a:extLst>
              <a:ext uri="{FF2B5EF4-FFF2-40B4-BE49-F238E27FC236}">
                <a16:creationId xmlns:a16="http://schemas.microsoft.com/office/drawing/2014/main" id="{83D4D9CC-ABEA-493E-8EC9-67145438F0C0}"/>
              </a:ext>
            </a:extLst>
          </p:cNvPr>
          <p:cNvSpPr>
            <a:spLocks noGrp="1" noChangeArrowheads="1"/>
          </p:cNvSpPr>
          <p:nvPr/>
        </p:nvSpPr>
        <p:spPr>
          <a:xfrm>
            <a:off x="4523985" y="5171807"/>
            <a:ext cx="4448994" cy="14616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9875" marR="0" lvl="0" indent="-269875" algn="just" defTabSz="804668" rtl="0" eaLnBrk="1" fontAlgn="auto" latinLnBrk="0" hangingPunct="1">
              <a:lnSpc>
                <a:spcPct val="90000"/>
              </a:lnSpc>
              <a:spcBef>
                <a:spcPts val="1000"/>
              </a:spcBef>
              <a:spcAft>
                <a:spcPts val="0"/>
              </a:spcAft>
              <a:buClr>
                <a:prstClr val="black"/>
              </a:buClr>
              <a:buSzPts val="1800"/>
              <a:buFont typeface="Arial"/>
              <a:buNone/>
              <a:tabLst>
                <a:tab pos="541338" algn="l"/>
              </a:tabLst>
              <a:defRPr/>
            </a:pP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Keywords :</a:t>
            </a: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 Human-computer interaction, Hand Gesture, Non-touch interface, Handwriting action, Video-based sensors, Automatic control, Medical diagnosis and recognition, Deep learning</a:t>
            </a:r>
            <a:endParaRPr kumimoji="0" lang="ja-JP" altLang="ja-JP" sz="1400" b="0" i="0" u="none" strike="noStrike" kern="1200" cap="none" spc="0" normalizeH="0" baseline="0" noProof="0" dirty="0">
              <a:ln>
                <a:noFill/>
              </a:ln>
              <a:solidFill>
                <a:prstClr val="black"/>
              </a:solidFill>
              <a:effectLst/>
              <a:uLnTx/>
              <a:uFillTx/>
              <a:latin typeface="Calibri"/>
              <a:cs typeface="Calibri"/>
              <a:sym typeface="Calibri"/>
            </a:endParaRPr>
          </a:p>
        </p:txBody>
      </p:sp>
      <p:pic>
        <p:nvPicPr>
          <p:cNvPr id="10" name="図 9">
            <a:extLst>
              <a:ext uri="{FF2B5EF4-FFF2-40B4-BE49-F238E27FC236}">
                <a16:creationId xmlns:a16="http://schemas.microsoft.com/office/drawing/2014/main" id="{5D3C64FD-5F93-4CCD-BBE2-0FCC5D6424C0}"/>
              </a:ext>
            </a:extLst>
          </p:cNvPr>
          <p:cNvPicPr>
            <a:picLocks noChangeAspect="1"/>
          </p:cNvPicPr>
          <p:nvPr/>
        </p:nvPicPr>
        <p:blipFill>
          <a:blip r:embed="rId3"/>
          <a:stretch>
            <a:fillRect/>
          </a:stretch>
        </p:blipFill>
        <p:spPr>
          <a:xfrm>
            <a:off x="4764725" y="1545061"/>
            <a:ext cx="4198621" cy="3527685"/>
          </a:xfrm>
          <a:prstGeom prst="rect">
            <a:avLst/>
          </a:prstGeom>
        </p:spPr>
      </p:pic>
      <p:sp>
        <p:nvSpPr>
          <p:cNvPr id="14" name="テキスト ボックス 13">
            <a:extLst>
              <a:ext uri="{FF2B5EF4-FFF2-40B4-BE49-F238E27FC236}">
                <a16:creationId xmlns:a16="http://schemas.microsoft.com/office/drawing/2014/main" id="{1CF0AF86-5731-4EFD-8625-A34D4C1573EC}"/>
              </a:ext>
            </a:extLst>
          </p:cNvPr>
          <p:cNvSpPr txBox="1"/>
          <p:nvPr/>
        </p:nvSpPr>
        <p:spPr>
          <a:xfrm>
            <a:off x="5608320" y="1257300"/>
            <a:ext cx="2159540" cy="21544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Human Computer Interaction</a:t>
            </a:r>
            <a:endParaRPr lang="ja-JP" altLang="en-US" sz="800" dirty="0"/>
          </a:p>
        </p:txBody>
      </p:sp>
      <p:sp>
        <p:nvSpPr>
          <p:cNvPr id="15" name="テキスト ボックス 14">
            <a:extLst>
              <a:ext uri="{FF2B5EF4-FFF2-40B4-BE49-F238E27FC236}">
                <a16:creationId xmlns:a16="http://schemas.microsoft.com/office/drawing/2014/main" id="{E031E6DF-B34B-4EE1-8257-BEB4C6AF70DA}"/>
              </a:ext>
            </a:extLst>
          </p:cNvPr>
          <p:cNvSpPr txBox="1"/>
          <p:nvPr/>
        </p:nvSpPr>
        <p:spPr>
          <a:xfrm>
            <a:off x="4379276" y="2481482"/>
            <a:ext cx="1229044" cy="46166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p>
            <a:pPr algn="ctr"/>
            <a:r>
              <a:rPr lang="en-US" altLang="ja-JP" sz="800" b="1" dirty="0">
                <a:solidFill>
                  <a:schemeClr val="bg1"/>
                </a:solidFill>
                <a:latin typeface="メイリオ" panose="020B0604030504040204" pitchFamily="50" charset="-128"/>
                <a:ea typeface="メイリオ" panose="020B0604030504040204" pitchFamily="50" charset="-128"/>
              </a:rPr>
              <a:t>Image Processing</a:t>
            </a:r>
          </a:p>
          <a:p>
            <a:pPr algn="ctr"/>
            <a:r>
              <a:rPr lang="en-US" altLang="ja-JP" sz="800" b="1" dirty="0">
                <a:solidFill>
                  <a:schemeClr val="bg1"/>
                </a:solidFill>
                <a:latin typeface="メイリオ" panose="020B0604030504040204" pitchFamily="50" charset="-128"/>
                <a:ea typeface="メイリオ" panose="020B0604030504040204" pitchFamily="50" charset="-128"/>
              </a:rPr>
              <a:t>Pattern Recognition</a:t>
            </a:r>
          </a:p>
          <a:p>
            <a:pPr algn="ctr"/>
            <a:r>
              <a:rPr lang="en-US" altLang="ja-JP" sz="800" b="1" dirty="0">
                <a:solidFill>
                  <a:schemeClr val="bg1"/>
                </a:solidFill>
                <a:latin typeface="メイリオ" panose="020B0604030504040204" pitchFamily="50" charset="-128"/>
                <a:ea typeface="メイリオ" panose="020B0604030504040204" pitchFamily="50" charset="-128"/>
              </a:rPr>
              <a:t>Computer Vision</a:t>
            </a:r>
          </a:p>
        </p:txBody>
      </p:sp>
      <p:sp>
        <p:nvSpPr>
          <p:cNvPr id="16" name="テキスト ボックス 15">
            <a:extLst>
              <a:ext uri="{FF2B5EF4-FFF2-40B4-BE49-F238E27FC236}">
                <a16:creationId xmlns:a16="http://schemas.microsoft.com/office/drawing/2014/main" id="{CFC4908E-9FAC-4E50-A485-05B26BA15640}"/>
              </a:ext>
            </a:extLst>
          </p:cNvPr>
          <p:cNvSpPr txBox="1"/>
          <p:nvPr/>
        </p:nvSpPr>
        <p:spPr>
          <a:xfrm>
            <a:off x="7940161" y="2561174"/>
            <a:ext cx="1023185" cy="33855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Embedded System</a:t>
            </a:r>
            <a:endParaRPr lang="ja-JP" altLang="en-US" sz="800" dirty="0"/>
          </a:p>
        </p:txBody>
      </p:sp>
      <p:sp>
        <p:nvSpPr>
          <p:cNvPr id="17" name="テキスト ボックス 16">
            <a:extLst>
              <a:ext uri="{FF2B5EF4-FFF2-40B4-BE49-F238E27FC236}">
                <a16:creationId xmlns:a16="http://schemas.microsoft.com/office/drawing/2014/main" id="{0ABCA9E0-C8A7-4467-93ED-D7BB0C90ED63}"/>
              </a:ext>
            </a:extLst>
          </p:cNvPr>
          <p:cNvSpPr txBox="1"/>
          <p:nvPr/>
        </p:nvSpPr>
        <p:spPr>
          <a:xfrm>
            <a:off x="8371700" y="3670539"/>
            <a:ext cx="722206" cy="33855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RPr/>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Computer Graphics</a:t>
            </a:r>
            <a:endParaRPr lang="ja-JP" altLang="en-US" sz="800" dirty="0"/>
          </a:p>
        </p:txBody>
      </p:sp>
      <p:sp>
        <p:nvSpPr>
          <p:cNvPr id="18" name="正方形/長方形 17">
            <a:extLst>
              <a:ext uri="{FF2B5EF4-FFF2-40B4-BE49-F238E27FC236}">
                <a16:creationId xmlns:a16="http://schemas.microsoft.com/office/drawing/2014/main" id="{BEB6E351-D60A-45CC-9AC4-1E1B7F1C7063}"/>
              </a:ext>
            </a:extLst>
          </p:cNvPr>
          <p:cNvSpPr/>
          <p:nvPr/>
        </p:nvSpPr>
        <p:spPr>
          <a:xfrm>
            <a:off x="4183516" y="4955135"/>
            <a:ext cx="4910390" cy="153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6533025"/>
      </p:ext>
    </p:extLst>
  </p:cSld>
  <p:clrMapOvr>
    <a:masterClrMapping/>
  </p:clrMapOvr>
  <mc:AlternateContent xmlns:mc="http://schemas.openxmlformats.org/markup-compatibility/2006" xmlns:p14="http://schemas.microsoft.com/office/powerpoint/2010/main">
    <mc:Choice Requires="p14">
      <p:transition spd="slow" p14:dur="2000" advTm="52838"/>
    </mc:Choice>
    <mc:Fallback xmlns="">
      <p:transition spd="slow" advTm="528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hlink"/>
            </a:gs>
            <a:gs pos="50000">
              <a:schemeClr val="hlink">
                <a:gamma/>
                <a:tint val="33725"/>
                <a:invGamma/>
              </a:schemeClr>
            </a:gs>
            <a:gs pos="100000">
              <a:schemeClr val="hlink"/>
            </a:gs>
          </a:gsLst>
          <a:lin ang="2700000" scaled="1"/>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9552" y="116632"/>
            <a:ext cx="7772400" cy="608013"/>
          </a:xfrm>
        </p:spPr>
        <p:txBody>
          <a:bodyPr/>
          <a:lstStyle/>
          <a:p>
            <a:pPr eaLnBrk="1" hangingPunct="1"/>
            <a:r>
              <a:rPr lang="en-US" altLang="ja-JP" sz="3600" dirty="0"/>
              <a:t>Introduction: </a:t>
            </a:r>
            <a:r>
              <a:rPr lang="en-US" altLang="ja-JP" sz="3600" b="1" dirty="0">
                <a:effectLst>
                  <a:outerShdw blurRad="38100" dist="38100" dir="2700000" algn="tl">
                    <a:srgbClr val="000000">
                      <a:alpha val="43137"/>
                    </a:srgbClr>
                  </a:outerShdw>
                </a:effectLst>
              </a:rPr>
              <a:t>Research Themes</a:t>
            </a:r>
          </a:p>
        </p:txBody>
      </p:sp>
      <p:sp>
        <p:nvSpPr>
          <p:cNvPr id="6147" name="Rectangle 3"/>
          <p:cNvSpPr>
            <a:spLocks noGrp="1" noChangeArrowheads="1"/>
          </p:cNvSpPr>
          <p:nvPr>
            <p:ph idx="1"/>
          </p:nvPr>
        </p:nvSpPr>
        <p:spPr>
          <a:xfrm>
            <a:off x="-4989131" y="-283467"/>
            <a:ext cx="3839344" cy="2016224"/>
          </a:xfrm>
        </p:spPr>
        <p:txBody>
          <a:bodyPr/>
          <a:lstStyle/>
          <a:p>
            <a:pPr eaLnBrk="1" hangingPunct="1">
              <a:buFontTx/>
              <a:buNone/>
            </a:pPr>
            <a:r>
              <a:rPr lang="en-US" altLang="ja-JP" sz="2400" dirty="0">
                <a:solidFill>
                  <a:srgbClr val="CC0000"/>
                </a:solidFill>
                <a:latin typeface="Tahoma" pitchFamily="34" charset="0"/>
              </a:rPr>
              <a:t>The Project Purpose:</a:t>
            </a:r>
          </a:p>
          <a:p>
            <a:pPr eaLnBrk="1" hangingPunct="1">
              <a:buFontTx/>
              <a:buNone/>
            </a:pPr>
            <a:r>
              <a:rPr lang="en-US" altLang="ja-JP" sz="2400" dirty="0">
                <a:latin typeface="Tahoma" pitchFamily="34" charset="0"/>
              </a:rPr>
              <a:t>   </a:t>
            </a:r>
            <a:r>
              <a:rPr lang="en-US" altLang="ja-JP" sz="2400" dirty="0">
                <a:effectLst>
                  <a:outerShdw blurRad="38100" dist="38100" dir="2700000" algn="tl">
                    <a:srgbClr val="000000">
                      <a:alpha val="43137"/>
                    </a:srgbClr>
                  </a:outerShdw>
                </a:effectLst>
                <a:latin typeface="Tahoma" pitchFamily="34" charset="0"/>
              </a:rPr>
              <a:t>Research and analysis concerning Vision Computing </a:t>
            </a:r>
          </a:p>
        </p:txBody>
      </p:sp>
      <p:graphicFrame>
        <p:nvGraphicFramePr>
          <p:cNvPr id="2" name="図表 1"/>
          <p:cNvGraphicFramePr/>
          <p:nvPr>
            <p:extLst>
              <p:ext uri="{D42A27DB-BD31-4B8C-83A1-F6EECF244321}">
                <p14:modId xmlns:p14="http://schemas.microsoft.com/office/powerpoint/2010/main" val="1405966566"/>
              </p:ext>
            </p:extLst>
          </p:nvPr>
        </p:nvGraphicFramePr>
        <p:xfrm>
          <a:off x="1470095" y="836712"/>
          <a:ext cx="6117720" cy="59766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図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8412" y="420639"/>
            <a:ext cx="2077665" cy="1556879"/>
          </a:xfrm>
          <a:prstGeom prst="rect">
            <a:avLst/>
          </a:prstGeom>
        </p:spPr>
      </p:pic>
      <p:pic>
        <p:nvPicPr>
          <p:cNvPr id="8" name="図 7"/>
          <p:cNvPicPr>
            <a:picLocks noChangeAspect="1"/>
          </p:cNvPicPr>
          <p:nvPr/>
        </p:nvPicPr>
        <p:blipFill>
          <a:blip r:embed="rId10"/>
          <a:stretch>
            <a:fillRect/>
          </a:stretch>
        </p:blipFill>
        <p:spPr>
          <a:xfrm>
            <a:off x="-5629700" y="1307098"/>
            <a:ext cx="5550187" cy="5353049"/>
          </a:xfrm>
          <a:prstGeom prst="rect">
            <a:avLst/>
          </a:prstGeom>
        </p:spPr>
      </p:pic>
      <p:pic>
        <p:nvPicPr>
          <p:cNvPr id="9" name="Google Shape;181;p21">
            <a:extLst>
              <a:ext uri="{FF2B5EF4-FFF2-40B4-BE49-F238E27FC236}">
                <a16:creationId xmlns:a16="http://schemas.microsoft.com/office/drawing/2014/main" id="{784265BF-FB27-4264-B9F4-B04B7129E7CE}"/>
              </a:ext>
            </a:extLst>
          </p:cNvPr>
          <p:cNvPicPr preferRelativeResize="0"/>
          <p:nvPr/>
        </p:nvPicPr>
        <p:blipFill rotWithShape="1">
          <a:blip r:embed="rId11">
            <a:alphaModFix/>
          </a:blip>
          <a:srcRect/>
          <a:stretch/>
        </p:blipFill>
        <p:spPr>
          <a:xfrm>
            <a:off x="250825" y="6381750"/>
            <a:ext cx="1620440" cy="273844"/>
          </a:xfrm>
          <a:prstGeom prst="rect">
            <a:avLst/>
          </a:prstGeom>
          <a:noFill/>
          <a:ln>
            <a:noFill/>
          </a:ln>
        </p:spPr>
      </p:pic>
      <p:pic>
        <p:nvPicPr>
          <p:cNvPr id="10" name="Google Shape;182;p21">
            <a:extLst>
              <a:ext uri="{FF2B5EF4-FFF2-40B4-BE49-F238E27FC236}">
                <a16:creationId xmlns:a16="http://schemas.microsoft.com/office/drawing/2014/main" id="{A13487B0-38FD-4B2E-B6BA-18152468E13A}"/>
              </a:ext>
            </a:extLst>
          </p:cNvPr>
          <p:cNvPicPr preferRelativeResize="0"/>
          <p:nvPr/>
        </p:nvPicPr>
        <p:blipFill rotWithShape="1">
          <a:blip r:embed="rId12">
            <a:alphaModFix/>
          </a:blip>
          <a:srcRect/>
          <a:stretch/>
        </p:blipFill>
        <p:spPr>
          <a:xfrm>
            <a:off x="8516774" y="116632"/>
            <a:ext cx="510778" cy="494109"/>
          </a:xfrm>
          <a:prstGeom prst="rect">
            <a:avLst/>
          </a:prstGeom>
          <a:noFill/>
          <a:ln>
            <a:noFill/>
          </a:ln>
        </p:spPr>
      </p:pic>
    </p:spTree>
    <p:extLst>
      <p:ext uri="{BB962C8B-B14F-4D97-AF65-F5344CB8AC3E}">
        <p14:creationId xmlns:p14="http://schemas.microsoft.com/office/powerpoint/2010/main" val="1038211598"/>
      </p:ext>
    </p:extLst>
  </p:cSld>
  <p:clrMapOvr>
    <a:overrideClrMapping bg1="lt1" tx1="dk1" bg2="lt2" tx2="dk2" accent1="accent1" accent2="accent2" accent3="accent3" accent4="accent4" accent5="accent5" accent6="accent6" hlink="hlink" folHlink="folHlink"/>
  </p:clrMapOvr>
  <p:transition advTm="60000">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ctrTitle"/>
          </p:nvPr>
        </p:nvSpPr>
        <p:spPr>
          <a:xfrm>
            <a:off x="754509" y="1341115"/>
            <a:ext cx="7633800" cy="2220691"/>
          </a:xfrm>
          <a:prstGeom prst="rect">
            <a:avLst/>
          </a:prstGeom>
          <a:noFill/>
          <a:ln>
            <a:noFill/>
          </a:ln>
        </p:spPr>
        <p:txBody>
          <a:bodyPr spcFirstLastPara="1" wrap="square" lIns="91425" tIns="45700" rIns="91425" bIns="45700" anchor="t" anchorCtr="0">
            <a:noAutofit/>
          </a:bodyPr>
          <a:lstStyle/>
          <a:p>
            <a:pPr lvl="0" algn="ctr">
              <a:buClr>
                <a:schemeClr val="dk1"/>
              </a:buClr>
              <a:buSzPts val="1100"/>
            </a:pPr>
            <a:r>
              <a:rPr lang="en-US" sz="3600" b="1" dirty="0"/>
              <a:t>Multistage Spatial Attention-Based Neural Network for Hand Gesture Recognition</a:t>
            </a:r>
            <a:endParaRPr sz="3600" b="1" dirty="0"/>
          </a:p>
        </p:txBody>
      </p:sp>
      <p:pic>
        <p:nvPicPr>
          <p:cNvPr id="172" name="Google Shape;172;p20"/>
          <p:cNvPicPr preferRelativeResize="0"/>
          <p:nvPr/>
        </p:nvPicPr>
        <p:blipFill rotWithShape="1">
          <a:blip r:embed="rId3">
            <a:alphaModFix/>
          </a:blip>
          <a:srcRect/>
          <a:stretch/>
        </p:blipFill>
        <p:spPr>
          <a:xfrm>
            <a:off x="179387" y="6021387"/>
            <a:ext cx="2894409" cy="490538"/>
          </a:xfrm>
          <a:prstGeom prst="rect">
            <a:avLst/>
          </a:prstGeom>
          <a:noFill/>
          <a:ln>
            <a:noFill/>
          </a:ln>
        </p:spPr>
      </p:pic>
      <p:pic>
        <p:nvPicPr>
          <p:cNvPr id="173" name="Google Shape;173;p20"/>
          <p:cNvPicPr preferRelativeResize="0"/>
          <p:nvPr/>
        </p:nvPicPr>
        <p:blipFill rotWithShape="1">
          <a:blip r:embed="rId4">
            <a:alphaModFix/>
          </a:blip>
          <a:srcRect/>
          <a:stretch/>
        </p:blipFill>
        <p:spPr>
          <a:xfrm>
            <a:off x="7940675" y="5813425"/>
            <a:ext cx="714375" cy="690563"/>
          </a:xfrm>
          <a:prstGeom prst="rect">
            <a:avLst/>
          </a:prstGeom>
          <a:noFill/>
          <a:ln>
            <a:noFill/>
          </a:ln>
        </p:spPr>
      </p:pic>
      <p:sp>
        <p:nvSpPr>
          <p:cNvPr id="174" name="Google Shape;174;p20"/>
          <p:cNvSpPr txBox="1"/>
          <p:nvPr/>
        </p:nvSpPr>
        <p:spPr>
          <a:xfrm>
            <a:off x="1333963" y="4164459"/>
            <a:ext cx="6553200" cy="1752600"/>
          </a:xfrm>
          <a:prstGeom prst="rect">
            <a:avLst/>
          </a:prstGeom>
          <a:noFill/>
          <a:ln>
            <a:noFill/>
          </a:ln>
        </p:spPr>
        <p:txBody>
          <a:bodyPr spcFirstLastPara="1" wrap="square" lIns="91425" tIns="45700" rIns="91425" bIns="45700" anchor="t" anchorCtr="0">
            <a:noAutofit/>
          </a:bodyPr>
          <a:lstStyle/>
          <a:p>
            <a:pPr marL="457200" lvl="0" indent="-352425" algn="ctr" rtl="0">
              <a:lnSpc>
                <a:spcPct val="90000"/>
              </a:lnSpc>
              <a:spcBef>
                <a:spcPts val="320"/>
              </a:spcBef>
              <a:spcAft>
                <a:spcPts val="0"/>
              </a:spcAft>
              <a:buNone/>
            </a:pPr>
            <a:r>
              <a:rPr lang="en-US" altLang="ja" sz="2000" b="1" dirty="0">
                <a:solidFill>
                  <a:srgbClr val="030307"/>
                </a:solidFill>
                <a:latin typeface="Bodoni"/>
                <a:sym typeface="Tahoma"/>
              </a:rPr>
              <a:t>Dr. SHIN Jungpil</a:t>
            </a:r>
          </a:p>
          <a:p>
            <a:pPr marL="457200" lvl="0" indent="-352425" algn="ctr" rtl="0">
              <a:lnSpc>
                <a:spcPct val="90000"/>
              </a:lnSpc>
              <a:spcBef>
                <a:spcPts val="320"/>
              </a:spcBef>
              <a:spcAft>
                <a:spcPts val="0"/>
              </a:spcAft>
              <a:buNone/>
            </a:pPr>
            <a:r>
              <a:rPr lang="en-US" sz="2000" b="1" dirty="0">
                <a:solidFill>
                  <a:srgbClr val="030307"/>
                </a:solidFill>
                <a:latin typeface="Bodoni"/>
                <a:sym typeface="Tahoma"/>
              </a:rPr>
              <a:t>Vision Computing Platform Cluster</a:t>
            </a:r>
          </a:p>
          <a:p>
            <a:pPr marL="457200" lvl="0" indent="-352425" algn="ctr" rtl="0">
              <a:lnSpc>
                <a:spcPct val="90000"/>
              </a:lnSpc>
              <a:spcBef>
                <a:spcPts val="320"/>
              </a:spcBef>
              <a:spcAft>
                <a:spcPts val="0"/>
              </a:spcAft>
              <a:buNone/>
            </a:pPr>
            <a:r>
              <a:rPr lang="en-US" altLang="ja" sz="2000" b="1" dirty="0">
                <a:solidFill>
                  <a:srgbClr val="030307"/>
                </a:solidFill>
                <a:latin typeface="Bodoni"/>
                <a:ea typeface="Bodoni"/>
                <a:cs typeface="Bodoni"/>
                <a:sym typeface="Bodoni"/>
              </a:rPr>
              <a:t>The University of AIZU, JAPAN</a:t>
            </a:r>
            <a:br>
              <a:rPr lang="en-US" altLang="ja" sz="1600" b="1" dirty="0">
                <a:latin typeface="Tahoma"/>
                <a:ea typeface="Tahoma"/>
                <a:cs typeface="Tahoma"/>
                <a:sym typeface="Tahoma"/>
              </a:rPr>
            </a:br>
            <a:r>
              <a:rPr lang="en-US" altLang="ja" b="1" dirty="0">
                <a:latin typeface="Tahoma"/>
                <a:ea typeface="Tahoma"/>
                <a:cs typeface="Tahoma"/>
                <a:sym typeface="Tahoma"/>
              </a:rPr>
              <a:t> </a:t>
            </a:r>
            <a:endParaRPr lang="en-US" sz="16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389705" y="25967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latin typeface="Garamond"/>
                <a:ea typeface="Garamond"/>
                <a:cs typeface="Garamond"/>
                <a:sym typeface="Garamond"/>
              </a:rPr>
              <a:t>Overview</a:t>
            </a:r>
            <a:endParaRPr dirty="0">
              <a:latin typeface="Garamond"/>
              <a:ea typeface="Garamond"/>
              <a:cs typeface="Garamond"/>
              <a:sym typeface="Garamond"/>
            </a:endParaRPr>
          </a:p>
        </p:txBody>
      </p:sp>
      <p:sp>
        <p:nvSpPr>
          <p:cNvPr id="180" name="Google Shape;180;p21"/>
          <p:cNvSpPr txBox="1">
            <a:spLocks noGrp="1"/>
          </p:cNvSpPr>
          <p:nvPr>
            <p:ph type="body" idx="1"/>
          </p:nvPr>
        </p:nvSpPr>
        <p:spPr>
          <a:xfrm>
            <a:off x="667473" y="1086799"/>
            <a:ext cx="5698602" cy="4555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600"/>
              </a:spcBef>
              <a:spcAft>
                <a:spcPts val="0"/>
              </a:spcAft>
              <a:buSzPts val="2400"/>
              <a:buChar char="❏"/>
            </a:pPr>
            <a:r>
              <a:rPr lang="ja" sz="2000" dirty="0"/>
              <a:t>Introduction</a:t>
            </a:r>
            <a:endParaRPr sz="2000" dirty="0"/>
          </a:p>
          <a:p>
            <a:pPr marL="914400" lvl="1" indent="-381000" algn="just" rtl="0">
              <a:lnSpc>
                <a:spcPct val="100000"/>
              </a:lnSpc>
              <a:spcBef>
                <a:spcPts val="0"/>
              </a:spcBef>
              <a:spcAft>
                <a:spcPts val="0"/>
              </a:spcAft>
              <a:buSzPts val="2400"/>
              <a:buChar char="❏"/>
            </a:pPr>
            <a:r>
              <a:rPr lang="ja" sz="2000" dirty="0"/>
              <a:t>Back ground</a:t>
            </a:r>
            <a:endParaRPr sz="2000" dirty="0"/>
          </a:p>
          <a:p>
            <a:pPr marL="914400" lvl="1" indent="-381000" algn="just" rtl="0">
              <a:lnSpc>
                <a:spcPct val="100000"/>
              </a:lnSpc>
              <a:spcBef>
                <a:spcPts val="0"/>
              </a:spcBef>
              <a:spcAft>
                <a:spcPts val="0"/>
              </a:spcAft>
              <a:buSzPts val="2400"/>
              <a:buChar char="❏"/>
            </a:pPr>
            <a:r>
              <a:rPr lang="ja" sz="2000" dirty="0"/>
              <a:t>Purpose</a:t>
            </a:r>
            <a:endParaRPr sz="2000" dirty="0"/>
          </a:p>
          <a:p>
            <a:pPr marL="914400" lvl="1" indent="-381000" algn="just" rtl="0">
              <a:lnSpc>
                <a:spcPct val="100000"/>
              </a:lnSpc>
              <a:spcBef>
                <a:spcPts val="0"/>
              </a:spcBef>
              <a:spcAft>
                <a:spcPts val="0"/>
              </a:spcAft>
              <a:buSzPts val="2400"/>
              <a:buChar char="❏"/>
            </a:pPr>
            <a:r>
              <a:rPr lang="ja" sz="2000" dirty="0"/>
              <a:t>Previous study</a:t>
            </a:r>
            <a:endParaRPr sz="2000" dirty="0"/>
          </a:p>
          <a:p>
            <a:pPr marL="457200" lvl="0" indent="-381000" algn="just" rtl="0">
              <a:lnSpc>
                <a:spcPct val="100000"/>
              </a:lnSpc>
              <a:spcBef>
                <a:spcPts val="600"/>
              </a:spcBef>
              <a:spcAft>
                <a:spcPts val="0"/>
              </a:spcAft>
              <a:buSzPts val="2400"/>
              <a:buChar char="❏"/>
            </a:pPr>
            <a:r>
              <a:rPr lang="ja" sz="2000" dirty="0"/>
              <a:t>Method</a:t>
            </a:r>
            <a:endParaRPr sz="2000" dirty="0"/>
          </a:p>
          <a:p>
            <a:pPr marL="914400" lvl="1" indent="-381000" algn="just" rtl="0">
              <a:lnSpc>
                <a:spcPct val="100000"/>
              </a:lnSpc>
              <a:spcBef>
                <a:spcPts val="0"/>
              </a:spcBef>
              <a:spcAft>
                <a:spcPts val="0"/>
              </a:spcAft>
              <a:buSzPts val="2400"/>
              <a:buChar char="❏"/>
            </a:pPr>
            <a:r>
              <a:rPr lang="en-US" altLang="ja" sz="2000" dirty="0"/>
              <a:t>Dataset</a:t>
            </a:r>
          </a:p>
          <a:p>
            <a:pPr marL="914400" lvl="1" indent="-381000" algn="just" rtl="0">
              <a:lnSpc>
                <a:spcPct val="100000"/>
              </a:lnSpc>
              <a:spcBef>
                <a:spcPts val="0"/>
              </a:spcBef>
              <a:spcAft>
                <a:spcPts val="0"/>
              </a:spcAft>
              <a:buSzPts val="2400"/>
              <a:buChar char="❏"/>
            </a:pPr>
            <a:r>
              <a:rPr lang="en-US" altLang="ja" sz="2000" dirty="0"/>
              <a:t>First Stage Feature and Attention</a:t>
            </a:r>
            <a:endParaRPr sz="2000" dirty="0"/>
          </a:p>
          <a:p>
            <a:pPr lvl="1" indent="-381000" algn="just">
              <a:spcBef>
                <a:spcPts val="0"/>
              </a:spcBef>
              <a:buSzPts val="2400"/>
              <a:buChar char="❏"/>
            </a:pPr>
            <a:r>
              <a:rPr lang="en-US" altLang="ja" sz="2000" dirty="0"/>
              <a:t>Second Stage Feature and Attention</a:t>
            </a:r>
            <a:endParaRPr lang="en-US" sz="2000" dirty="0"/>
          </a:p>
          <a:p>
            <a:pPr lvl="1" indent="-381000" algn="just">
              <a:spcBef>
                <a:spcPts val="0"/>
              </a:spcBef>
              <a:buSzPts val="2400"/>
              <a:buFont typeface="Noto Sans Symbols"/>
              <a:buChar char="❏"/>
            </a:pPr>
            <a:r>
              <a:rPr lang="ja" sz="2000" dirty="0"/>
              <a:t>Classfication</a:t>
            </a:r>
            <a:endParaRPr lang="en-US" altLang="ja" sz="2000" dirty="0"/>
          </a:p>
          <a:p>
            <a:pPr lvl="0" indent="-381000" algn="just">
              <a:buSzPts val="2400"/>
              <a:buChar char="❏"/>
            </a:pPr>
            <a:r>
              <a:rPr lang="en-US" altLang="ja" sz="2400" dirty="0"/>
              <a:t>Experimental Result</a:t>
            </a:r>
            <a:endParaRPr lang="en-US" sz="2400" dirty="0"/>
          </a:p>
          <a:p>
            <a:pPr lvl="0" indent="-381000" algn="just">
              <a:buSzPts val="2400"/>
              <a:buChar char="❏"/>
            </a:pPr>
            <a:r>
              <a:rPr lang="en-US" altLang="ja" sz="2400" dirty="0"/>
              <a:t>Conclusion</a:t>
            </a:r>
            <a:endParaRPr lang="en-US" sz="2400" dirty="0"/>
          </a:p>
          <a:p>
            <a:pPr marL="76200" indent="0" algn="just">
              <a:spcBef>
                <a:spcPts val="0"/>
              </a:spcBef>
              <a:buSzPts val="2400"/>
              <a:buNone/>
            </a:pPr>
            <a:endParaRPr lang="en-US" altLang="ja" sz="2400" dirty="0"/>
          </a:p>
          <a:p>
            <a:pPr marL="533400" lvl="1" indent="0" algn="just" rtl="0">
              <a:lnSpc>
                <a:spcPct val="100000"/>
              </a:lnSpc>
              <a:spcBef>
                <a:spcPts val="0"/>
              </a:spcBef>
              <a:spcAft>
                <a:spcPts val="0"/>
              </a:spcAft>
              <a:buSzPts val="2400"/>
              <a:buNone/>
            </a:pPr>
            <a:endParaRPr sz="2000" dirty="0"/>
          </a:p>
          <a:p>
            <a:pPr marL="457200" lvl="0" indent="0" algn="just" rtl="0">
              <a:lnSpc>
                <a:spcPct val="100000"/>
              </a:lnSpc>
              <a:spcBef>
                <a:spcPts val="600"/>
              </a:spcBef>
              <a:spcAft>
                <a:spcPts val="0"/>
              </a:spcAft>
              <a:buNone/>
            </a:pPr>
            <a:endParaRPr sz="2000" dirty="0"/>
          </a:p>
        </p:txBody>
      </p:sp>
      <p:pic>
        <p:nvPicPr>
          <p:cNvPr id="181" name="Google Shape;181;p21"/>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82" name="Google Shape;182;p21"/>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8D31CC6-C9DD-4FC7-A374-41D9856037AB}"/>
              </a:ext>
            </a:extLst>
          </p:cNvPr>
          <p:cNvSpPr>
            <a:spLocks noChangeArrowheads="1"/>
          </p:cNvSpPr>
          <p:nvPr/>
        </p:nvSpPr>
        <p:spPr bwMode="auto">
          <a:xfrm>
            <a:off x="159472" y="994172"/>
            <a:ext cx="81645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Human-Computer Interaction techniques are enhancing </a:t>
            </a:r>
          </a:p>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Touch and non-touch system</a:t>
            </a:r>
          </a:p>
        </p:txBody>
      </p:sp>
      <p:grpSp>
        <p:nvGrpSpPr>
          <p:cNvPr id="10" name="Group 3">
            <a:extLst>
              <a:ext uri="{FF2B5EF4-FFF2-40B4-BE49-F238E27FC236}">
                <a16:creationId xmlns:a16="http://schemas.microsoft.com/office/drawing/2014/main" id="{3A12E36C-2132-4DC3-8371-DDAE4F07F970}"/>
              </a:ext>
            </a:extLst>
          </p:cNvPr>
          <p:cNvGrpSpPr>
            <a:grpSpLocks/>
          </p:cNvGrpSpPr>
          <p:nvPr/>
        </p:nvGrpSpPr>
        <p:grpSpPr bwMode="auto">
          <a:xfrm>
            <a:off x="2005546" y="1618392"/>
            <a:ext cx="4634868" cy="1742124"/>
            <a:chOff x="1763688" y="1700808"/>
            <a:chExt cx="5224797" cy="1963743"/>
          </a:xfrm>
        </p:grpSpPr>
        <p:pic>
          <p:nvPicPr>
            <p:cNvPr id="13" name="Picture 2">
              <a:extLst>
                <a:ext uri="{FF2B5EF4-FFF2-40B4-BE49-F238E27FC236}">
                  <a16:creationId xmlns:a16="http://schemas.microsoft.com/office/drawing/2014/main" id="{197B3565-6A4F-47FF-BED1-5849C0FF17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700808"/>
              <a:ext cx="2256928" cy="163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a:extLst>
                <a:ext uri="{FF2B5EF4-FFF2-40B4-BE49-F238E27FC236}">
                  <a16:creationId xmlns:a16="http://schemas.microsoft.com/office/drawing/2014/main" id="{9AC0B66C-F7C2-4D97-8255-A837368A79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8660" y="1700808"/>
              <a:ext cx="2909825" cy="163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a:extLst>
                <a:ext uri="{FF2B5EF4-FFF2-40B4-BE49-F238E27FC236}">
                  <a16:creationId xmlns:a16="http://schemas.microsoft.com/office/drawing/2014/main" id="{B750C6A7-4E03-444D-BA63-9A32E4F2DAFD}"/>
                </a:ext>
              </a:extLst>
            </p:cNvPr>
            <p:cNvSpPr>
              <a:spLocks noChangeArrowheads="1"/>
            </p:cNvSpPr>
            <p:nvPr/>
          </p:nvSpPr>
          <p:spPr bwMode="auto">
            <a:xfrm>
              <a:off x="2182694" y="3295218"/>
              <a:ext cx="16764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rPr>
                <a:t>Touch device</a:t>
              </a:r>
            </a:p>
          </p:txBody>
        </p:sp>
        <p:sp>
          <p:nvSpPr>
            <p:cNvPr id="16" name="Rectangle 16">
              <a:extLst>
                <a:ext uri="{FF2B5EF4-FFF2-40B4-BE49-F238E27FC236}">
                  <a16:creationId xmlns:a16="http://schemas.microsoft.com/office/drawing/2014/main" id="{8ED511B4-211C-47AC-B2B4-0681202F42B1}"/>
                </a:ext>
              </a:extLst>
            </p:cNvPr>
            <p:cNvSpPr>
              <a:spLocks noChangeArrowheads="1"/>
            </p:cNvSpPr>
            <p:nvPr/>
          </p:nvSpPr>
          <p:spPr bwMode="auto">
            <a:xfrm>
              <a:off x="4625123" y="3295218"/>
              <a:ext cx="2212606"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rPr>
                <a:t>Non-touch device</a:t>
              </a:r>
            </a:p>
          </p:txBody>
        </p:sp>
      </p:grpSp>
      <p:sp>
        <p:nvSpPr>
          <p:cNvPr id="17" name="Rectangle 1">
            <a:extLst>
              <a:ext uri="{FF2B5EF4-FFF2-40B4-BE49-F238E27FC236}">
                <a16:creationId xmlns:a16="http://schemas.microsoft.com/office/drawing/2014/main" id="{C0D47F4C-42D8-4394-B869-0D20F7C3DFB0}"/>
              </a:ext>
            </a:extLst>
          </p:cNvPr>
          <p:cNvSpPr>
            <a:spLocks noChangeArrowheads="1"/>
          </p:cNvSpPr>
          <p:nvPr/>
        </p:nvSpPr>
        <p:spPr bwMode="auto">
          <a:xfrm>
            <a:off x="159471" y="3310842"/>
            <a:ext cx="8164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Touch devices: </a:t>
            </a:r>
            <a:r>
              <a:rPr lang="en-US" altLang="en-US" sz="1800" dirty="0">
                <a:solidFill>
                  <a:srgbClr val="FF0000"/>
                </a:solidFill>
                <a:latin typeface="Verdana" panose="020B0604030504040204" pitchFamily="34" charset="0"/>
                <a:ea typeface="Verdana" panose="020B0604030504040204" pitchFamily="34" charset="0"/>
              </a:rPr>
              <a:t>Limitations</a:t>
            </a:r>
            <a:r>
              <a:rPr lang="en-US" altLang="en-US" sz="1800" dirty="0">
                <a:latin typeface="Verdana" panose="020B0604030504040204" pitchFamily="34" charset="0"/>
                <a:ea typeface="Verdana" panose="020B0604030504040204" pitchFamily="34" charset="0"/>
              </a:rPr>
              <a:t> and </a:t>
            </a:r>
            <a:r>
              <a:rPr lang="en-US" altLang="en-US" sz="1800" dirty="0">
                <a:solidFill>
                  <a:srgbClr val="FF0000"/>
                </a:solidFill>
                <a:latin typeface="Verdana" panose="020B0604030504040204" pitchFamily="34" charset="0"/>
                <a:ea typeface="Verdana" panose="020B0604030504040204" pitchFamily="34" charset="0"/>
              </a:rPr>
              <a:t>Drawbacks</a:t>
            </a:r>
          </a:p>
        </p:txBody>
      </p:sp>
      <p:sp>
        <p:nvSpPr>
          <p:cNvPr id="18" name="Rectangle 1">
            <a:extLst>
              <a:ext uri="{FF2B5EF4-FFF2-40B4-BE49-F238E27FC236}">
                <a16:creationId xmlns:a16="http://schemas.microsoft.com/office/drawing/2014/main" id="{B91AC0F7-056F-4F58-A23E-6CDD92D49A1B}"/>
              </a:ext>
            </a:extLst>
          </p:cNvPr>
          <p:cNvSpPr>
            <a:spLocks noChangeArrowheads="1"/>
          </p:cNvSpPr>
          <p:nvPr/>
        </p:nvSpPr>
        <p:spPr bwMode="auto">
          <a:xfrm>
            <a:off x="424729" y="3581014"/>
            <a:ext cx="81645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Unhygienic or unsafe</a:t>
            </a:r>
          </a:p>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Security problems in user interference</a:t>
            </a:r>
          </a:p>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Where the user cannot touch any device</a:t>
            </a:r>
          </a:p>
          <a:p>
            <a:pPr>
              <a:buClr>
                <a:srgbClr val="0070C0"/>
              </a:buClr>
              <a:buSzPct val="80000"/>
              <a:buFont typeface="Wingdings" panose="05000000000000000000" pitchFamily="2" charset="2"/>
              <a:buChar char="Ø"/>
            </a:pPr>
            <a:endParaRPr lang="en-US" altLang="en-US" sz="1800" dirty="0">
              <a:latin typeface="Verdana" panose="020B0604030504040204" pitchFamily="34" charset="0"/>
              <a:ea typeface="Verdana" panose="020B0604030504040204" pitchFamily="34" charset="0"/>
            </a:endParaRPr>
          </a:p>
        </p:txBody>
      </p:sp>
      <p:pic>
        <p:nvPicPr>
          <p:cNvPr id="19" name="Picture 1">
            <a:extLst>
              <a:ext uri="{FF2B5EF4-FFF2-40B4-BE49-F238E27FC236}">
                <a16:creationId xmlns:a16="http://schemas.microsoft.com/office/drawing/2014/main" id="{5E274D7A-9303-4EA9-BADB-6AC09D692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242" y="4572858"/>
            <a:ext cx="19827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messageImage_1540184255073">
            <a:extLst>
              <a:ext uri="{FF2B5EF4-FFF2-40B4-BE49-F238E27FC236}">
                <a16:creationId xmlns:a16="http://schemas.microsoft.com/office/drawing/2014/main" id="{93B11B69-3FC3-4ADC-BF49-969957477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7829" y="4553808"/>
            <a:ext cx="2133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8">
            <a:extLst>
              <a:ext uri="{FF2B5EF4-FFF2-40B4-BE49-F238E27FC236}">
                <a16:creationId xmlns:a16="http://schemas.microsoft.com/office/drawing/2014/main" id="{CC79FF5E-4969-42F9-B1DD-62272D6B6D08}"/>
              </a:ext>
            </a:extLst>
          </p:cNvPr>
          <p:cNvSpPr>
            <a:spLocks noChangeArrowheads="1"/>
          </p:cNvSpPr>
          <p:nvPr/>
        </p:nvSpPr>
        <p:spPr bwMode="auto">
          <a:xfrm>
            <a:off x="3442878" y="5874247"/>
            <a:ext cx="25455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rPr>
              <a:t>Industrial environment</a:t>
            </a:r>
          </a:p>
        </p:txBody>
      </p:sp>
      <p:sp>
        <p:nvSpPr>
          <p:cNvPr id="22" name="Google Shape;179;p21">
            <a:extLst>
              <a:ext uri="{FF2B5EF4-FFF2-40B4-BE49-F238E27FC236}">
                <a16:creationId xmlns:a16="http://schemas.microsoft.com/office/drawing/2014/main" id="{0F8ED308-ABD0-4FBC-A8F7-B2E35C30760A}"/>
              </a:ext>
            </a:extLst>
          </p:cNvPr>
          <p:cNvSpPr txBox="1">
            <a:spLocks/>
          </p:cNvSpPr>
          <p:nvPr/>
        </p:nvSpPr>
        <p:spPr>
          <a:xfrm>
            <a:off x="389705" y="259676"/>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JP" dirty="0"/>
              <a:t>Introduction</a:t>
            </a:r>
            <a:endParaRPr lang="en-US" dirty="0"/>
          </a:p>
        </p:txBody>
      </p:sp>
      <p:pic>
        <p:nvPicPr>
          <p:cNvPr id="25" name="Google Shape;190;p22">
            <a:extLst>
              <a:ext uri="{FF2B5EF4-FFF2-40B4-BE49-F238E27FC236}">
                <a16:creationId xmlns:a16="http://schemas.microsoft.com/office/drawing/2014/main" id="{0D244B66-2B9B-4A4B-BCDA-D045DCB95E4B}"/>
              </a:ext>
            </a:extLst>
          </p:cNvPr>
          <p:cNvPicPr preferRelativeResize="0"/>
          <p:nvPr/>
        </p:nvPicPr>
        <p:blipFill rotWithShape="1">
          <a:blip r:embed="rId7">
            <a:alphaModFix/>
          </a:blip>
          <a:srcRect/>
          <a:stretch/>
        </p:blipFill>
        <p:spPr>
          <a:xfrm>
            <a:off x="250825" y="6381750"/>
            <a:ext cx="1620440" cy="273844"/>
          </a:xfrm>
          <a:prstGeom prst="rect">
            <a:avLst/>
          </a:prstGeom>
          <a:noFill/>
          <a:ln>
            <a:noFill/>
          </a:ln>
        </p:spPr>
      </p:pic>
      <p:pic>
        <p:nvPicPr>
          <p:cNvPr id="26" name="Google Shape;191;p22">
            <a:extLst>
              <a:ext uri="{FF2B5EF4-FFF2-40B4-BE49-F238E27FC236}">
                <a16:creationId xmlns:a16="http://schemas.microsoft.com/office/drawing/2014/main" id="{E60B839F-8C92-4F9F-8CBD-95830544CEC0}"/>
              </a:ext>
            </a:extLst>
          </p:cNvPr>
          <p:cNvPicPr preferRelativeResize="0"/>
          <p:nvPr/>
        </p:nvPicPr>
        <p:blipFill rotWithShape="1">
          <a:blip r:embed="rId8">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3689336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D3DA3C-E85B-4D2A-9066-345DD4133E93}"/>
              </a:ext>
            </a:extLst>
          </p:cNvPr>
          <p:cNvPicPr>
            <a:picLocks noChangeAspect="1"/>
          </p:cNvPicPr>
          <p:nvPr/>
        </p:nvPicPr>
        <p:blipFill>
          <a:blip r:embed="rId3"/>
          <a:stretch>
            <a:fillRect/>
          </a:stretch>
        </p:blipFill>
        <p:spPr>
          <a:xfrm>
            <a:off x="2453655" y="5026369"/>
            <a:ext cx="1714646" cy="775274"/>
          </a:xfrm>
          <a:prstGeom prst="rect">
            <a:avLst/>
          </a:prstGeom>
        </p:spPr>
      </p:pic>
      <p:pic>
        <p:nvPicPr>
          <p:cNvPr id="7" name="図 6">
            <a:extLst>
              <a:ext uri="{FF2B5EF4-FFF2-40B4-BE49-F238E27FC236}">
                <a16:creationId xmlns:a16="http://schemas.microsoft.com/office/drawing/2014/main" id="{DD335CF7-5E5B-4EC7-88B4-491C41FD2D88}"/>
              </a:ext>
            </a:extLst>
          </p:cNvPr>
          <p:cNvPicPr>
            <a:picLocks noChangeAspect="1"/>
          </p:cNvPicPr>
          <p:nvPr/>
        </p:nvPicPr>
        <p:blipFill>
          <a:blip r:embed="rId4"/>
          <a:stretch>
            <a:fillRect/>
          </a:stretch>
        </p:blipFill>
        <p:spPr>
          <a:xfrm>
            <a:off x="2453655" y="4673226"/>
            <a:ext cx="1889467" cy="1249234"/>
          </a:xfrm>
          <a:prstGeom prst="rect">
            <a:avLst/>
          </a:prstGeom>
        </p:spPr>
      </p:pic>
      <p:sp>
        <p:nvSpPr>
          <p:cNvPr id="17" name="Rectangle 1">
            <a:extLst>
              <a:ext uri="{FF2B5EF4-FFF2-40B4-BE49-F238E27FC236}">
                <a16:creationId xmlns:a16="http://schemas.microsoft.com/office/drawing/2014/main" id="{C0D47F4C-42D8-4394-B869-0D20F7C3DFB0}"/>
              </a:ext>
            </a:extLst>
          </p:cNvPr>
          <p:cNvSpPr>
            <a:spLocks noChangeArrowheads="1"/>
          </p:cNvSpPr>
          <p:nvPr/>
        </p:nvSpPr>
        <p:spPr bwMode="auto">
          <a:xfrm>
            <a:off x="159471" y="2354494"/>
            <a:ext cx="8164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Applications</a:t>
            </a:r>
          </a:p>
        </p:txBody>
      </p:sp>
      <p:sp>
        <p:nvSpPr>
          <p:cNvPr id="21" name="Rectangle 1">
            <a:extLst>
              <a:ext uri="{FF2B5EF4-FFF2-40B4-BE49-F238E27FC236}">
                <a16:creationId xmlns:a16="http://schemas.microsoft.com/office/drawing/2014/main" id="{5C2BFC36-FA66-4356-939F-68DBB994CF52}"/>
              </a:ext>
            </a:extLst>
          </p:cNvPr>
          <p:cNvSpPr>
            <a:spLocks noChangeArrowheads="1"/>
          </p:cNvSpPr>
          <p:nvPr/>
        </p:nvSpPr>
        <p:spPr bwMode="auto">
          <a:xfrm>
            <a:off x="159471" y="994172"/>
            <a:ext cx="88439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Non-touch techniques, the user does not need to</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Type on a keyboard</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Write on a trackpad/touch screen</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control smart/robot systems from insecure locations. </a:t>
            </a:r>
          </a:p>
        </p:txBody>
      </p:sp>
      <p:pic>
        <p:nvPicPr>
          <p:cNvPr id="22" name="Picture 2">
            <a:extLst>
              <a:ext uri="{FF2B5EF4-FFF2-40B4-BE49-F238E27FC236}">
                <a16:creationId xmlns:a16="http://schemas.microsoft.com/office/drawing/2014/main" id="{6C10FA30-185D-4AF0-929E-E512F4FB4A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471" y="2984682"/>
            <a:ext cx="2157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a:extLst>
              <a:ext uri="{FF2B5EF4-FFF2-40B4-BE49-F238E27FC236}">
                <a16:creationId xmlns:a16="http://schemas.microsoft.com/office/drawing/2014/main" id="{ECD383D1-19D1-423F-974B-257555B2538E}"/>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6773" y="2984682"/>
            <a:ext cx="2019209"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a:extLst>
              <a:ext uri="{FF2B5EF4-FFF2-40B4-BE49-F238E27FC236}">
                <a16:creationId xmlns:a16="http://schemas.microsoft.com/office/drawing/2014/main" id="{470FBFED-372C-4B2B-9ED7-62746BE00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6115" y="2984682"/>
            <a:ext cx="21637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3">
            <a:extLst>
              <a:ext uri="{FF2B5EF4-FFF2-40B4-BE49-F238E27FC236}">
                <a16:creationId xmlns:a16="http://schemas.microsoft.com/office/drawing/2014/main" id="{AA0AF203-3D88-44BF-A6E6-8F4A3CDAB91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0838" y="2984682"/>
            <a:ext cx="194786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a:extLst>
              <a:ext uri="{FF2B5EF4-FFF2-40B4-BE49-F238E27FC236}">
                <a16:creationId xmlns:a16="http://schemas.microsoft.com/office/drawing/2014/main" id="{9C9A1E82-A991-46C8-96A9-96AD9B18C8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777" y="4633747"/>
            <a:ext cx="2157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1">
            <a:extLst>
              <a:ext uri="{FF2B5EF4-FFF2-40B4-BE49-F238E27FC236}">
                <a16:creationId xmlns:a16="http://schemas.microsoft.com/office/drawing/2014/main" id="{2D8067B6-3F73-43FF-B6FA-AEA7E4E3AD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6772" y="4630571"/>
            <a:ext cx="200821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9">
            <a:extLst>
              <a:ext uri="{FF2B5EF4-FFF2-40B4-BE49-F238E27FC236}">
                <a16:creationId xmlns:a16="http://schemas.microsoft.com/office/drawing/2014/main" id="{CC76D088-B095-4D7B-AB7C-185E8F4F6D5B}"/>
              </a:ext>
            </a:extLst>
          </p:cNvPr>
          <p:cNvSpPr>
            <a:spLocks noChangeArrowheads="1"/>
          </p:cNvSpPr>
          <p:nvPr/>
        </p:nvSpPr>
        <p:spPr bwMode="auto">
          <a:xfrm>
            <a:off x="333314" y="4250326"/>
            <a:ext cx="180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Virtual Reality</a:t>
            </a:r>
          </a:p>
        </p:txBody>
      </p:sp>
      <p:sp>
        <p:nvSpPr>
          <p:cNvPr id="29" name="Rectangle 9">
            <a:extLst>
              <a:ext uri="{FF2B5EF4-FFF2-40B4-BE49-F238E27FC236}">
                <a16:creationId xmlns:a16="http://schemas.microsoft.com/office/drawing/2014/main" id="{A91599A8-8F5D-493C-88FC-3F6670B41C3D}"/>
              </a:ext>
            </a:extLst>
          </p:cNvPr>
          <p:cNvSpPr>
            <a:spLocks noChangeArrowheads="1"/>
          </p:cNvSpPr>
          <p:nvPr/>
        </p:nvSpPr>
        <p:spPr bwMode="auto">
          <a:xfrm>
            <a:off x="3164423" y="4239274"/>
            <a:ext cx="6030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HCI</a:t>
            </a:r>
          </a:p>
        </p:txBody>
      </p:sp>
      <p:sp>
        <p:nvSpPr>
          <p:cNvPr id="30" name="Rectangle 9">
            <a:extLst>
              <a:ext uri="{FF2B5EF4-FFF2-40B4-BE49-F238E27FC236}">
                <a16:creationId xmlns:a16="http://schemas.microsoft.com/office/drawing/2014/main" id="{97223759-EDFD-4D96-83B3-360AB79A3165}"/>
              </a:ext>
            </a:extLst>
          </p:cNvPr>
          <p:cNvSpPr>
            <a:spLocks noChangeArrowheads="1"/>
          </p:cNvSpPr>
          <p:nvPr/>
        </p:nvSpPr>
        <p:spPr bwMode="auto">
          <a:xfrm>
            <a:off x="5286405" y="4223316"/>
            <a:ext cx="603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BCI</a:t>
            </a:r>
          </a:p>
        </p:txBody>
      </p:sp>
      <p:sp>
        <p:nvSpPr>
          <p:cNvPr id="31" name="Rectangle 9">
            <a:extLst>
              <a:ext uri="{FF2B5EF4-FFF2-40B4-BE49-F238E27FC236}">
                <a16:creationId xmlns:a16="http://schemas.microsoft.com/office/drawing/2014/main" id="{ECF04CB5-85F9-4D95-B182-F5D18F233C0D}"/>
              </a:ext>
            </a:extLst>
          </p:cNvPr>
          <p:cNvSpPr>
            <a:spLocks noChangeArrowheads="1"/>
          </p:cNvSpPr>
          <p:nvPr/>
        </p:nvSpPr>
        <p:spPr bwMode="auto">
          <a:xfrm>
            <a:off x="6910838" y="4259999"/>
            <a:ext cx="23009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Touch-free Interface</a:t>
            </a:r>
          </a:p>
        </p:txBody>
      </p:sp>
      <p:sp>
        <p:nvSpPr>
          <p:cNvPr id="32" name="Rectangle 9">
            <a:extLst>
              <a:ext uri="{FF2B5EF4-FFF2-40B4-BE49-F238E27FC236}">
                <a16:creationId xmlns:a16="http://schemas.microsoft.com/office/drawing/2014/main" id="{CA91D662-B836-406E-BECC-7FB40B789748}"/>
              </a:ext>
            </a:extLst>
          </p:cNvPr>
          <p:cNvSpPr>
            <a:spLocks noChangeArrowheads="1"/>
          </p:cNvSpPr>
          <p:nvPr/>
        </p:nvSpPr>
        <p:spPr bwMode="auto">
          <a:xfrm>
            <a:off x="396152" y="5889115"/>
            <a:ext cx="1382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Air writing</a:t>
            </a:r>
          </a:p>
        </p:txBody>
      </p:sp>
      <p:sp>
        <p:nvSpPr>
          <p:cNvPr id="33" name="Rectangle 9">
            <a:extLst>
              <a:ext uri="{FF2B5EF4-FFF2-40B4-BE49-F238E27FC236}">
                <a16:creationId xmlns:a16="http://schemas.microsoft.com/office/drawing/2014/main" id="{E94188DC-4806-4844-A194-A38DF0E5DDA7}"/>
              </a:ext>
            </a:extLst>
          </p:cNvPr>
          <p:cNvSpPr>
            <a:spLocks noChangeArrowheads="1"/>
          </p:cNvSpPr>
          <p:nvPr/>
        </p:nvSpPr>
        <p:spPr bwMode="auto">
          <a:xfrm>
            <a:off x="3164423" y="5893974"/>
            <a:ext cx="6297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SLR</a:t>
            </a:r>
          </a:p>
        </p:txBody>
      </p:sp>
      <p:pic>
        <p:nvPicPr>
          <p:cNvPr id="34" name="Picture 40">
            <a:extLst>
              <a:ext uri="{FF2B5EF4-FFF2-40B4-BE49-F238E27FC236}">
                <a16:creationId xmlns:a16="http://schemas.microsoft.com/office/drawing/2014/main" id="{0A03C72B-58D2-46AD-80DE-7DEF82B11D8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1452" y="4629331"/>
            <a:ext cx="2138426" cy="130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a:extLst>
              <a:ext uri="{FF2B5EF4-FFF2-40B4-BE49-F238E27FC236}">
                <a16:creationId xmlns:a16="http://schemas.microsoft.com/office/drawing/2014/main" id="{77D223F2-34A7-44DE-BBC4-654CF3D215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10838" y="4646087"/>
            <a:ext cx="1989322" cy="1281405"/>
          </a:xfrm>
          <a:prstGeom prst="rect">
            <a:avLst/>
          </a:prstGeom>
        </p:spPr>
      </p:pic>
      <p:sp>
        <p:nvSpPr>
          <p:cNvPr id="37" name="Rectangle 9">
            <a:extLst>
              <a:ext uri="{FF2B5EF4-FFF2-40B4-BE49-F238E27FC236}">
                <a16:creationId xmlns:a16="http://schemas.microsoft.com/office/drawing/2014/main" id="{CC76D088-B095-4D7B-AB7C-185E8F4F6D5B}"/>
              </a:ext>
            </a:extLst>
          </p:cNvPr>
          <p:cNvSpPr>
            <a:spLocks noChangeArrowheads="1"/>
          </p:cNvSpPr>
          <p:nvPr/>
        </p:nvSpPr>
        <p:spPr bwMode="auto">
          <a:xfrm>
            <a:off x="4667250" y="5904648"/>
            <a:ext cx="24167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Verdana" panose="020B0604030504040204" pitchFamily="34" charset="0"/>
                <a:ea typeface="Verdana" panose="020B0604030504040204" pitchFamily="34" charset="0"/>
                <a:cs typeface="Times New Roman" panose="02020603050405020304" pitchFamily="18" charset="0"/>
              </a:rPr>
              <a:t>Medical </a:t>
            </a:r>
            <a:r>
              <a:rPr lang="en-US" altLang="ja-JP" dirty="0">
                <a:latin typeface="Verdana" panose="020B0604030504040204" pitchFamily="34" charset="0"/>
                <a:ea typeface="Verdana" panose="020B0604030504040204" pitchFamily="34" charset="0"/>
                <a:cs typeface="Times New Roman" panose="02020603050405020304" pitchFamily="18" charset="0"/>
              </a:rPr>
              <a:t>Diagnosis</a:t>
            </a:r>
            <a:endParaRPr lang="ja-JP" altLang="ja-JP" dirty="0">
              <a:latin typeface="Verdana" panose="020B0604030504040204" pitchFamily="34" charset="0"/>
              <a:ea typeface="Verdana" panose="020B0604030504040204" pitchFamily="34" charset="0"/>
              <a:cs typeface="Times New Roman" panose="02020603050405020304" pitchFamily="18" charset="0"/>
            </a:endParaRPr>
          </a:p>
        </p:txBody>
      </p:sp>
      <p:sp>
        <p:nvSpPr>
          <p:cNvPr id="38" name="Rectangle 9">
            <a:extLst>
              <a:ext uri="{FF2B5EF4-FFF2-40B4-BE49-F238E27FC236}">
                <a16:creationId xmlns:a16="http://schemas.microsoft.com/office/drawing/2014/main" id="{CC76D088-B095-4D7B-AB7C-185E8F4F6D5B}"/>
              </a:ext>
            </a:extLst>
          </p:cNvPr>
          <p:cNvSpPr>
            <a:spLocks noChangeArrowheads="1"/>
          </p:cNvSpPr>
          <p:nvPr/>
        </p:nvSpPr>
        <p:spPr bwMode="auto">
          <a:xfrm>
            <a:off x="7048186" y="5904956"/>
            <a:ext cx="2016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Character Input</a:t>
            </a:r>
          </a:p>
        </p:txBody>
      </p:sp>
      <p:sp>
        <p:nvSpPr>
          <p:cNvPr id="36" name="Google Shape;179;p21">
            <a:extLst>
              <a:ext uri="{FF2B5EF4-FFF2-40B4-BE49-F238E27FC236}">
                <a16:creationId xmlns:a16="http://schemas.microsoft.com/office/drawing/2014/main" id="{819106B7-37B3-4500-ACA8-46E6F9D03A6F}"/>
              </a:ext>
            </a:extLst>
          </p:cNvPr>
          <p:cNvSpPr txBox="1">
            <a:spLocks/>
          </p:cNvSpPr>
          <p:nvPr/>
        </p:nvSpPr>
        <p:spPr>
          <a:xfrm>
            <a:off x="389705" y="259676"/>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JP" dirty="0"/>
              <a:t>Introduction (Cont.)</a:t>
            </a:r>
            <a:endParaRPr lang="en-US" dirty="0"/>
          </a:p>
        </p:txBody>
      </p:sp>
      <p:pic>
        <p:nvPicPr>
          <p:cNvPr id="39" name="Google Shape;190;p22">
            <a:extLst>
              <a:ext uri="{FF2B5EF4-FFF2-40B4-BE49-F238E27FC236}">
                <a16:creationId xmlns:a16="http://schemas.microsoft.com/office/drawing/2014/main" id="{1614F26E-FD2F-4962-8759-2D036E33DC2C}"/>
              </a:ext>
            </a:extLst>
          </p:cNvPr>
          <p:cNvPicPr preferRelativeResize="0"/>
          <p:nvPr/>
        </p:nvPicPr>
        <p:blipFill rotWithShape="1">
          <a:blip r:embed="rId13">
            <a:alphaModFix/>
          </a:blip>
          <a:srcRect/>
          <a:stretch/>
        </p:blipFill>
        <p:spPr>
          <a:xfrm>
            <a:off x="250825" y="6381750"/>
            <a:ext cx="1620440" cy="273844"/>
          </a:xfrm>
          <a:prstGeom prst="rect">
            <a:avLst/>
          </a:prstGeom>
          <a:noFill/>
          <a:ln>
            <a:noFill/>
          </a:ln>
        </p:spPr>
      </p:pic>
      <p:pic>
        <p:nvPicPr>
          <p:cNvPr id="40" name="Google Shape;191;p22">
            <a:extLst>
              <a:ext uri="{FF2B5EF4-FFF2-40B4-BE49-F238E27FC236}">
                <a16:creationId xmlns:a16="http://schemas.microsoft.com/office/drawing/2014/main" id="{6147B8D8-07AA-47F0-990E-00E61CBA6B72}"/>
              </a:ext>
            </a:extLst>
          </p:cNvPr>
          <p:cNvPicPr preferRelativeResize="0"/>
          <p:nvPr/>
        </p:nvPicPr>
        <p:blipFill rotWithShape="1">
          <a:blip r:embed="rId14">
            <a:alphaModFix/>
          </a:blip>
          <a:srcRect/>
          <a:stretch/>
        </p:blipFill>
        <p:spPr>
          <a:xfrm>
            <a:off x="7740650" y="6199187"/>
            <a:ext cx="510778" cy="494109"/>
          </a:xfrm>
          <a:prstGeom prst="rect">
            <a:avLst/>
          </a:prstGeom>
          <a:noFill/>
          <a:ln>
            <a:noFill/>
          </a:ln>
        </p:spPr>
      </p:pic>
      <p:pic>
        <p:nvPicPr>
          <p:cNvPr id="3" name="図 2">
            <a:extLst>
              <a:ext uri="{FF2B5EF4-FFF2-40B4-BE49-F238E27FC236}">
                <a16:creationId xmlns:a16="http://schemas.microsoft.com/office/drawing/2014/main" id="{E48FF29E-A11C-4D84-BB9B-D06EB0332B9D}"/>
              </a:ext>
            </a:extLst>
          </p:cNvPr>
          <p:cNvPicPr>
            <a:picLocks noChangeAspect="1"/>
          </p:cNvPicPr>
          <p:nvPr/>
        </p:nvPicPr>
        <p:blipFill>
          <a:blip r:embed="rId15"/>
          <a:stretch>
            <a:fillRect/>
          </a:stretch>
        </p:blipFill>
        <p:spPr>
          <a:xfrm>
            <a:off x="2436772" y="4622834"/>
            <a:ext cx="2008215" cy="1319326"/>
          </a:xfrm>
          <a:prstGeom prst="rect">
            <a:avLst/>
          </a:prstGeom>
        </p:spPr>
      </p:pic>
      <p:pic>
        <p:nvPicPr>
          <p:cNvPr id="15" name="図 14">
            <a:extLst>
              <a:ext uri="{FF2B5EF4-FFF2-40B4-BE49-F238E27FC236}">
                <a16:creationId xmlns:a16="http://schemas.microsoft.com/office/drawing/2014/main" id="{95E51CE7-D00F-44E4-A235-4C1F44408F27}"/>
              </a:ext>
            </a:extLst>
          </p:cNvPr>
          <p:cNvPicPr>
            <a:picLocks noChangeAspect="1"/>
          </p:cNvPicPr>
          <p:nvPr/>
        </p:nvPicPr>
        <p:blipFill>
          <a:blip r:embed="rId16"/>
          <a:stretch>
            <a:fillRect/>
          </a:stretch>
        </p:blipFill>
        <p:spPr>
          <a:xfrm>
            <a:off x="2457366" y="4642557"/>
            <a:ext cx="1972695" cy="1298575"/>
          </a:xfrm>
          <a:prstGeom prst="rect">
            <a:avLst/>
          </a:prstGeom>
        </p:spPr>
      </p:pic>
    </p:spTree>
    <p:extLst>
      <p:ext uri="{BB962C8B-B14F-4D97-AF65-F5344CB8AC3E}">
        <p14:creationId xmlns:p14="http://schemas.microsoft.com/office/powerpoint/2010/main" val="913971680"/>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標準デザイン">
      <a:majorFont>
        <a:latin typeface="Tahom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Tx/>
          <a:buSzPct val="110000"/>
          <a:buFontTx/>
          <a:buNone/>
          <a:tabLst/>
          <a:defRPr kumimoji="1" lang="ja-JP" altLang="en-US" sz="1800" b="1" i="1" u="none" strike="noStrike" cap="none" normalizeH="0" baseline="30000" smtClean="0">
            <a:ln>
              <a:noFill/>
            </a:ln>
            <a:solidFill>
              <a:srgbClr val="990000"/>
            </a:solidFill>
            <a:effectLst>
              <a:outerShdw blurRad="38100" dist="38100" dir="2700000" algn="tl">
                <a:srgbClr val="000000">
                  <a:alpha val="43137"/>
                </a:srgbClr>
              </a:outerShdw>
            </a:effectLst>
            <a:latin typeface="Arial Black"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Tx/>
          <a:buSzPct val="110000"/>
          <a:buFontTx/>
          <a:buNone/>
          <a:tabLst/>
          <a:defRPr kumimoji="1" lang="ja-JP" altLang="en-US" sz="1800" b="1" i="1" u="none" strike="noStrike" cap="none" normalizeH="0" baseline="30000" smtClean="0">
            <a:ln>
              <a:noFill/>
            </a:ln>
            <a:solidFill>
              <a:srgbClr val="990000"/>
            </a:solidFill>
            <a:effectLst>
              <a:outerShdw blurRad="38100" dist="38100" dir="2700000" algn="tl">
                <a:srgbClr val="000000">
                  <a:alpha val="43137"/>
                </a:srgbClr>
              </a:outerShdw>
            </a:effectLst>
            <a:latin typeface="Arial Black" pitchFamily="34" charset="0"/>
            <a:ea typeface="ＭＳ Ｐゴシック" pitchFamily="50" charset="-128"/>
          </a:defRPr>
        </a:defPPr>
      </a:lstStyle>
    </a:ln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1806</TotalTime>
  <Words>3916</Words>
  <Application>Microsoft Office PowerPoint</Application>
  <PresentationFormat>On-screen Show (4:3)</PresentationFormat>
  <Paragraphs>384</Paragraphs>
  <Slides>19</Slides>
  <Notes>19</Notes>
  <HiddenSlides>8</HiddenSlides>
  <MMClips>0</MMClips>
  <ScaleCrop>false</ScaleCrop>
  <HeadingPairs>
    <vt:vector size="6" baseType="variant">
      <vt:variant>
        <vt:lpstr>Fonts Used</vt:lpstr>
      </vt:variant>
      <vt:variant>
        <vt:i4>29</vt:i4>
      </vt:variant>
      <vt:variant>
        <vt:lpstr>Theme</vt:lpstr>
      </vt:variant>
      <vt:variant>
        <vt:i4>7</vt:i4>
      </vt:variant>
      <vt:variant>
        <vt:lpstr>Slide Titles</vt:lpstr>
      </vt:variant>
      <vt:variant>
        <vt:i4>19</vt:i4>
      </vt:variant>
    </vt:vector>
  </HeadingPairs>
  <TitlesOfParts>
    <vt:vector size="55" baseType="lpstr">
      <vt:lpstr>MS Mincho</vt:lpstr>
      <vt:lpstr>Meiryo</vt:lpstr>
      <vt:lpstr>돋움</vt:lpstr>
      <vt:lpstr>Noto Sans Symbols</vt:lpstr>
      <vt:lpstr>SimSun</vt:lpstr>
      <vt:lpstr>游ゴシック Light</vt:lpstr>
      <vt:lpstr>DengXian</vt:lpstr>
      <vt:lpstr>Arial</vt:lpstr>
      <vt:lpstr>Monotype Corsiva</vt:lpstr>
      <vt:lpstr>Calibri Light</vt:lpstr>
      <vt:lpstr>游ゴシック</vt:lpstr>
      <vt:lpstr>Bodoni MT Black</vt:lpstr>
      <vt:lpstr>Alba</vt:lpstr>
      <vt:lpstr>ＭＳ Ｐゴシック</vt:lpstr>
      <vt:lpstr>Garamond</vt:lpstr>
      <vt:lpstr>Times New Roman</vt:lpstr>
      <vt:lpstr>Bodoni</vt:lpstr>
      <vt:lpstr>Verdana</vt:lpstr>
      <vt:lpstr>Cambria Math</vt:lpstr>
      <vt:lpstr>Arial Black</vt:lpstr>
      <vt:lpstr>URWPalladioL-Bold</vt:lpstr>
      <vt:lpstr>URWPalladioL-Roma</vt:lpstr>
      <vt:lpstr>Microsoft Sans Serif</vt:lpstr>
      <vt:lpstr>Arial Narrow</vt:lpstr>
      <vt:lpstr>Vrinda</vt:lpstr>
      <vt:lpstr>Yu Mincho</vt:lpstr>
      <vt:lpstr>Wingdings</vt:lpstr>
      <vt:lpstr>Tahoma</vt:lpstr>
      <vt:lpstr>Calibri</vt:lpstr>
      <vt:lpstr>Edge</vt:lpstr>
      <vt:lpstr>1_Edge</vt:lpstr>
      <vt:lpstr>Edge</vt:lpstr>
      <vt:lpstr>Office テーマ</vt:lpstr>
      <vt:lpstr>10_Office テーマ</vt:lpstr>
      <vt:lpstr>7_標準デザイン</vt:lpstr>
      <vt:lpstr>Office Theme</vt:lpstr>
      <vt:lpstr>PowerPoint Presentation</vt:lpstr>
      <vt:lpstr>         Vision Computing Platform Cluster  </vt:lpstr>
      <vt:lpstr>Vision Computing Platform Cluster (Shin, Okuyama, Tomioka, Nishimura, Asai, Suzuki)</vt:lpstr>
      <vt:lpstr>Vision Computing Platform Cluster (Shin, Okuyama, Tomioka, Nishimura, Asai, Suzuki)</vt:lpstr>
      <vt:lpstr>Introduction: Research Themes</vt:lpstr>
      <vt:lpstr>Multistage Spatial Attention-Based Neural Network for Hand Gesture Recognition</vt:lpstr>
      <vt:lpstr>Overview</vt:lpstr>
      <vt:lpstr>PowerPoint Presentation</vt:lpstr>
      <vt:lpstr>PowerPoint Presentation</vt:lpstr>
      <vt:lpstr>Background</vt:lpstr>
      <vt:lpstr>Previous study</vt:lpstr>
      <vt:lpstr>Previous study</vt:lpstr>
      <vt:lpstr>Dataset</vt:lpstr>
      <vt:lpstr>Working Flowgraph</vt:lpstr>
      <vt:lpstr>Working Flowgraph</vt:lpstr>
      <vt:lpstr>Performance result of the Senz3D and NTU dataset </vt:lpstr>
      <vt:lpstr>Performance with Kinematic Dataset</vt:lpstr>
      <vt:lpstr>Conclusion</vt:lpstr>
      <vt:lpstr>Thank you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Recognition by Extracting Feature from Hand Pose Estimation</dc:title>
  <dc:creator>Shin</dc:creator>
  <cp:lastModifiedBy>shinlab</cp:lastModifiedBy>
  <cp:revision>158</cp:revision>
  <cp:lastPrinted>2021-10-08T01:50:18Z</cp:lastPrinted>
  <dcterms:modified xsi:type="dcterms:W3CDTF">2023-01-09T14:33:25Z</dcterms:modified>
</cp:coreProperties>
</file>